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handoutMasterIdLst>
    <p:handoutMasterId r:id="rId38"/>
  </p:handoutMasterIdLst>
  <p:sldIdLst>
    <p:sldId id="372" r:id="rId2"/>
    <p:sldId id="285" r:id="rId3"/>
    <p:sldId id="258" r:id="rId4"/>
    <p:sldId id="260" r:id="rId5"/>
    <p:sldId id="266" r:id="rId6"/>
    <p:sldId id="296" r:id="rId7"/>
    <p:sldId id="265" r:id="rId8"/>
    <p:sldId id="313" r:id="rId9"/>
    <p:sldId id="315" r:id="rId10"/>
    <p:sldId id="312" r:id="rId11"/>
    <p:sldId id="319" r:id="rId12"/>
    <p:sldId id="321" r:id="rId13"/>
    <p:sldId id="309" r:id="rId14"/>
    <p:sldId id="329" r:id="rId15"/>
    <p:sldId id="323" r:id="rId16"/>
    <p:sldId id="327" r:id="rId17"/>
    <p:sldId id="324" r:id="rId18"/>
    <p:sldId id="339" r:id="rId19"/>
    <p:sldId id="341" r:id="rId20"/>
    <p:sldId id="289" r:id="rId21"/>
    <p:sldId id="325" r:id="rId22"/>
    <p:sldId id="292" r:id="rId23"/>
    <p:sldId id="338" r:id="rId24"/>
    <p:sldId id="368" r:id="rId25"/>
    <p:sldId id="360" r:id="rId26"/>
    <p:sldId id="370" r:id="rId27"/>
    <p:sldId id="371" r:id="rId28"/>
    <p:sldId id="369" r:id="rId29"/>
    <p:sldId id="365" r:id="rId30"/>
    <p:sldId id="328" r:id="rId31"/>
    <p:sldId id="366" r:id="rId32"/>
    <p:sldId id="308" r:id="rId33"/>
    <p:sldId id="343" r:id="rId34"/>
    <p:sldId id="305" r:id="rId35"/>
    <p:sldId id="303" r:id="rId3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9DCEE6-2E4A-B245-96A0-842BC29D57C0}">
          <p14:sldIdLst>
            <p14:sldId id="372"/>
            <p14:sldId id="285"/>
            <p14:sldId id="258"/>
            <p14:sldId id="260"/>
            <p14:sldId id="266"/>
            <p14:sldId id="296"/>
            <p14:sldId id="265"/>
            <p14:sldId id="313"/>
            <p14:sldId id="315"/>
            <p14:sldId id="312"/>
            <p14:sldId id="319"/>
            <p14:sldId id="321"/>
            <p14:sldId id="309"/>
            <p14:sldId id="329"/>
            <p14:sldId id="323"/>
            <p14:sldId id="327"/>
            <p14:sldId id="324"/>
            <p14:sldId id="339"/>
            <p14:sldId id="341"/>
            <p14:sldId id="289"/>
            <p14:sldId id="325"/>
            <p14:sldId id="292"/>
            <p14:sldId id="338"/>
            <p14:sldId id="368"/>
            <p14:sldId id="360"/>
            <p14:sldId id="370"/>
            <p14:sldId id="371"/>
            <p14:sldId id="369"/>
            <p14:sldId id="365"/>
            <p14:sldId id="328"/>
            <p14:sldId id="366"/>
            <p14:sldId id="308"/>
            <p14:sldId id="343"/>
            <p14:sldId id="305"/>
            <p14:sldId id="303"/>
          </p14:sldIdLst>
        </p14:section>
      </p14:sectionLst>
    </p:ext>
    <p:ext uri="{EFAFB233-063F-42B5-8137-9DF3F51BA10A}">
      <p15:sldGuideLst xmlns:p15="http://schemas.microsoft.com/office/powerpoint/2012/main">
        <p15:guide id="1" orient="horz" pos="468" userDrawn="1">
          <p15:clr>
            <a:srgbClr val="A4A3A4"/>
          </p15:clr>
        </p15:guide>
        <p15:guide id="2" pos="2736" userDrawn="1">
          <p15:clr>
            <a:srgbClr val="A4A3A4"/>
          </p15:clr>
        </p15:guide>
        <p15:guide id="5" pos="1872" userDrawn="1">
          <p15:clr>
            <a:srgbClr val="A4A3A4"/>
          </p15:clr>
        </p15:guide>
        <p15:guide id="6" pos="3984" userDrawn="1">
          <p15:clr>
            <a:srgbClr val="A4A3A4"/>
          </p15:clr>
        </p15:guide>
        <p15:guide id="8" orient="horz" pos="2388" userDrawn="1">
          <p15:clr>
            <a:srgbClr val="A4A3A4"/>
          </p15:clr>
        </p15:guide>
        <p15:guide id="9" pos="1440" userDrawn="1">
          <p15:clr>
            <a:srgbClr val="A4A3A4"/>
          </p15:clr>
        </p15:guide>
        <p15:guide id="10" pos="4320" userDrawn="1">
          <p15:clr>
            <a:srgbClr val="A4A3A4"/>
          </p15:clr>
        </p15:guide>
        <p15:guide id="11" orient="horz" pos="2376" userDrawn="1">
          <p15:clr>
            <a:srgbClr val="A4A3A4"/>
          </p15:clr>
        </p15:guide>
        <p15:guide id="12" orient="horz" pos="792" userDrawn="1">
          <p15:clr>
            <a:srgbClr val="A4A3A4"/>
          </p15:clr>
        </p15:guide>
        <p15:guide id="13" orient="horz" pos="16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47"/>
    <a:srgbClr val="F0F4F7"/>
    <a:srgbClr val="00374C"/>
    <a:srgbClr val="E59982"/>
    <a:srgbClr val="E5C1AA"/>
    <a:srgbClr val="FDA990"/>
    <a:srgbClr val="00314C"/>
    <a:srgbClr val="004B76"/>
    <a:srgbClr val="003B5C"/>
    <a:srgbClr val="05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1"/>
    <p:restoredTop sz="75923"/>
  </p:normalViewPr>
  <p:slideViewPr>
    <p:cSldViewPr snapToObjects="1">
      <p:cViewPr>
        <p:scale>
          <a:sx n="87" d="100"/>
          <a:sy n="87" d="100"/>
        </p:scale>
        <p:origin x="1752" y="400"/>
      </p:cViewPr>
      <p:guideLst>
        <p:guide orient="horz" pos="468"/>
        <p:guide pos="2736"/>
        <p:guide pos="1872"/>
        <p:guide pos="3984"/>
        <p:guide orient="horz" pos="2388"/>
        <p:guide pos="1440"/>
        <p:guide pos="4320"/>
        <p:guide orient="horz" pos="2376"/>
        <p:guide orient="horz" pos="792"/>
        <p:guide orient="horz" pos="1668"/>
      </p:guideLst>
    </p:cSldViewPr>
  </p:slideViewPr>
  <p:outlineViewPr>
    <p:cViewPr>
      <p:scale>
        <a:sx n="33" d="100"/>
        <a:sy n="33" d="100"/>
      </p:scale>
      <p:origin x="0" y="0"/>
    </p:cViewPr>
  </p:outlineViewPr>
  <p:notesTextViewPr>
    <p:cViewPr>
      <p:scale>
        <a:sx n="95" d="100"/>
        <a:sy n="9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46EC8E-7141-5F45-9EB0-479E593BF13E}" type="doc">
      <dgm:prSet loTypeId="urn:microsoft.com/office/officeart/2008/layout/VerticalCurvedList" loCatId="" qsTypeId="urn:microsoft.com/office/officeart/2005/8/quickstyle/simple1" qsCatId="simple" csTypeId="urn:microsoft.com/office/officeart/2005/8/colors/accent3_2" csCatId="accent3" phldr="1"/>
      <dgm:spPr/>
    </dgm:pt>
    <dgm:pt modelId="{0200ADE3-284B-3447-925E-20E2E2781306}">
      <dgm:prSet phldrT="[Tex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Performance</a:t>
          </a:r>
        </a:p>
      </dgm:t>
    </dgm:pt>
    <dgm:pt modelId="{DBE14283-5AEA-4F46-A7ED-E9D3AB829BF5}" type="parTrans" cxnId="{0C85B016-E444-EE40-8D51-14517956DE2B}">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354A683E-D9A5-4C42-9696-08D853D11B63}" type="sibTrans" cxnId="{0C85B016-E444-EE40-8D51-14517956DE2B}">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BDCE5A8E-D53C-0F45-9422-935A2E276BEE}">
      <dgm:prSet phldrT="[Tex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Networking</a:t>
          </a:r>
        </a:p>
      </dgm:t>
    </dgm:pt>
    <dgm:pt modelId="{90FDD59E-A47F-D24C-A321-187AEBB4BA95}" type="parTrans" cxnId="{77A9EE1D-8677-9840-9FC2-C82512E421AB}">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66DFA7AA-7B74-0B4C-938E-3E61E39BC303}" type="sibTrans" cxnId="{77A9EE1D-8677-9840-9FC2-C82512E421AB}">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4E3E2D89-94C0-9042-84BA-8C91FC9FBADD}">
      <dgm:prSet phldrT="[Tex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Monitoring</a:t>
          </a:r>
        </a:p>
      </dgm:t>
    </dgm:pt>
    <dgm:pt modelId="{A9F77DD6-76AD-AD4C-A513-4811A3CBA57A}" type="parTrans" cxnId="{5256EB0E-2976-5747-82B1-ECDC1293DE80}">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63865381-962D-4944-8BE2-B601DEE6E2AA}" type="sibTrans" cxnId="{5256EB0E-2976-5747-82B1-ECDC1293DE80}">
      <dgm:prSet/>
      <dgm:spPr/>
      <dgm:t>
        <a:bodyPr/>
        <a:lstStyle/>
        <a:p>
          <a:pPr rtl="0"/>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449B940C-2218-FE4A-BAE8-C5CCBAC11CFE}">
      <dgm:prSe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 Decoupling</a:t>
          </a:r>
        </a:p>
      </dgm:t>
    </dgm:pt>
    <dgm:pt modelId="{3D7F4DC2-D89B-AC4D-B9E3-3A8F5CF4F38C}" type="parTrans" cxnId="{6DC56D2E-7E1B-E94B-A050-D83BFE744FF4}">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8D758818-C464-2B4C-A536-4962944BA855}" type="sibTrans" cxnId="{6DC56D2E-7E1B-E94B-A050-D83BFE744FF4}">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C81ECC01-90DB-EF41-BBC2-8946469E6696}">
      <dgm:prSe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Cross Framework</a:t>
          </a:r>
        </a:p>
      </dgm:t>
    </dgm:pt>
    <dgm:pt modelId="{E0E2C0CC-D8DA-DD4F-A79A-460D03B22333}" type="parTrans" cxnId="{A359B02A-1962-974F-A13C-00087FE31B2F}">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26D7CB5A-6064-2148-9923-B71664A55C3D}" type="sibTrans" cxnId="{A359B02A-1962-974F-A13C-00087FE31B2F}">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8B401BAD-3DC1-6540-9C3E-D685DDB38990}">
      <dgm:prSe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Cross Platform</a:t>
          </a:r>
        </a:p>
      </dgm:t>
    </dgm:pt>
    <dgm:pt modelId="{91562F24-403A-D340-AC50-80DCFD14729C}" type="parTrans" cxnId="{453412A0-4981-3C4B-A915-07E91C9FC2FD}">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5ABA6A77-F42D-7145-A2B1-67C1ADC674A2}" type="sibTrans" cxnId="{453412A0-4981-3C4B-A915-07E91C9FC2FD}">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C086D471-D2B4-D340-B1DA-D0D2493B64E9}">
      <dgm:prSet phldrT="[Tex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Availability</a:t>
          </a:r>
        </a:p>
      </dgm:t>
    </dgm:pt>
    <dgm:pt modelId="{C12ED46A-2783-334C-AB87-3D268E6AA763}" type="parTrans" cxnId="{0BF4D03D-628E-1A45-A3E0-220607EF8105}">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81AA1387-438F-4D41-9C32-8B05BAD6E9B4}" type="sibTrans" cxnId="{0BF4D03D-628E-1A45-A3E0-220607EF8105}">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16AF5EEF-1F05-7E43-813A-CC32F71F1A6C}" type="pres">
      <dgm:prSet presAssocID="{C946EC8E-7141-5F45-9EB0-479E593BF13E}" presName="Name0" presStyleCnt="0">
        <dgm:presLayoutVars>
          <dgm:chMax val="7"/>
          <dgm:chPref val="7"/>
          <dgm:dir/>
        </dgm:presLayoutVars>
      </dgm:prSet>
      <dgm:spPr/>
    </dgm:pt>
    <dgm:pt modelId="{23A022A1-4B11-2648-A284-9779EDBB3D76}" type="pres">
      <dgm:prSet presAssocID="{C946EC8E-7141-5F45-9EB0-479E593BF13E}" presName="Name1" presStyleCnt="0"/>
      <dgm:spPr/>
    </dgm:pt>
    <dgm:pt modelId="{AA162D8F-699A-9543-B7A1-DF426FB97D4F}" type="pres">
      <dgm:prSet presAssocID="{C946EC8E-7141-5F45-9EB0-479E593BF13E}" presName="cycle" presStyleCnt="0"/>
      <dgm:spPr/>
    </dgm:pt>
    <dgm:pt modelId="{FD870283-96AD-7046-9314-C3B62FEE2C21}" type="pres">
      <dgm:prSet presAssocID="{C946EC8E-7141-5F45-9EB0-479E593BF13E}" presName="srcNode" presStyleLbl="node1" presStyleIdx="0" presStyleCnt="7"/>
      <dgm:spPr/>
    </dgm:pt>
    <dgm:pt modelId="{FBA74F57-1EFD-AB49-A915-E84564474A3B}" type="pres">
      <dgm:prSet presAssocID="{C946EC8E-7141-5F45-9EB0-479E593BF13E}" presName="conn" presStyleLbl="parChTrans1D2" presStyleIdx="0" presStyleCnt="1"/>
      <dgm:spPr/>
    </dgm:pt>
    <dgm:pt modelId="{24E0A01B-6C83-E348-8F29-52D559BA29D8}" type="pres">
      <dgm:prSet presAssocID="{C946EC8E-7141-5F45-9EB0-479E593BF13E}" presName="extraNode" presStyleLbl="node1" presStyleIdx="0" presStyleCnt="7"/>
      <dgm:spPr/>
    </dgm:pt>
    <dgm:pt modelId="{08768CB9-2C0B-2342-9751-6C09790ECFDC}" type="pres">
      <dgm:prSet presAssocID="{C946EC8E-7141-5F45-9EB0-479E593BF13E}" presName="dstNode" presStyleLbl="node1" presStyleIdx="0" presStyleCnt="7"/>
      <dgm:spPr/>
    </dgm:pt>
    <dgm:pt modelId="{08055874-952F-EA4B-A7EA-82B1E3512F60}" type="pres">
      <dgm:prSet presAssocID="{0200ADE3-284B-3447-925E-20E2E2781306}" presName="text_1" presStyleLbl="node1" presStyleIdx="0" presStyleCnt="7">
        <dgm:presLayoutVars>
          <dgm:bulletEnabled val="1"/>
        </dgm:presLayoutVars>
      </dgm:prSet>
      <dgm:spPr/>
    </dgm:pt>
    <dgm:pt modelId="{6205998B-AE56-574B-B534-4F680238566F}" type="pres">
      <dgm:prSet presAssocID="{0200ADE3-284B-3447-925E-20E2E2781306}" presName="accent_1" presStyleCnt="0"/>
      <dgm:spPr/>
    </dgm:pt>
    <dgm:pt modelId="{3F6D4A8D-9AE1-274B-83C0-5134F90457C8}" type="pres">
      <dgm:prSet presAssocID="{0200ADE3-284B-3447-925E-20E2E2781306}" presName="accentRepeatNode" presStyleLbl="solidFgAcc1" presStyleIdx="0" presStyleCnt="7"/>
      <dgm:spPr>
        <a:solidFill>
          <a:schemeClr val="tx1"/>
        </a:solidFill>
      </dgm:spPr>
    </dgm:pt>
    <dgm:pt modelId="{E2EA1E36-C7B2-8848-B715-D569AD0E786B}" type="pres">
      <dgm:prSet presAssocID="{C086D471-D2B4-D340-B1DA-D0D2493B64E9}" presName="text_2" presStyleLbl="node1" presStyleIdx="1" presStyleCnt="7">
        <dgm:presLayoutVars>
          <dgm:bulletEnabled val="1"/>
        </dgm:presLayoutVars>
      </dgm:prSet>
      <dgm:spPr/>
    </dgm:pt>
    <dgm:pt modelId="{B0C6D402-9C51-BA45-A522-3A1DF31CD9FF}" type="pres">
      <dgm:prSet presAssocID="{C086D471-D2B4-D340-B1DA-D0D2493B64E9}" presName="accent_2" presStyleCnt="0"/>
      <dgm:spPr/>
    </dgm:pt>
    <dgm:pt modelId="{9420F19B-6A7B-1440-B111-ACC528AF527F}" type="pres">
      <dgm:prSet presAssocID="{C086D471-D2B4-D340-B1DA-D0D2493B64E9}" presName="accentRepeatNode" presStyleLbl="solidFgAcc1" presStyleIdx="1" presStyleCnt="7"/>
      <dgm:spPr>
        <a:solidFill>
          <a:schemeClr val="tx1"/>
        </a:solidFill>
      </dgm:spPr>
    </dgm:pt>
    <dgm:pt modelId="{A005FC4A-CD07-AF48-8A1F-D4A70ED8FD61}" type="pres">
      <dgm:prSet presAssocID="{BDCE5A8E-D53C-0F45-9422-935A2E276BEE}" presName="text_3" presStyleLbl="node1" presStyleIdx="2" presStyleCnt="7">
        <dgm:presLayoutVars>
          <dgm:bulletEnabled val="1"/>
        </dgm:presLayoutVars>
      </dgm:prSet>
      <dgm:spPr/>
    </dgm:pt>
    <dgm:pt modelId="{E1A0654F-BC6C-6344-8B1E-BB6057BC05F1}" type="pres">
      <dgm:prSet presAssocID="{BDCE5A8E-D53C-0F45-9422-935A2E276BEE}" presName="accent_3" presStyleCnt="0"/>
      <dgm:spPr/>
    </dgm:pt>
    <dgm:pt modelId="{76BA6E6C-DA08-F64D-B35C-25477768E5F9}" type="pres">
      <dgm:prSet presAssocID="{BDCE5A8E-D53C-0F45-9422-935A2E276BEE}" presName="accentRepeatNode" presStyleLbl="solidFgAcc1" presStyleIdx="2" presStyleCnt="7"/>
      <dgm:spPr>
        <a:solidFill>
          <a:schemeClr val="tx1"/>
        </a:solidFill>
      </dgm:spPr>
    </dgm:pt>
    <dgm:pt modelId="{56E1FF0B-861D-D94F-8F38-FBBBEBCD1D10}" type="pres">
      <dgm:prSet presAssocID="{4E3E2D89-94C0-9042-84BA-8C91FC9FBADD}" presName="text_4" presStyleLbl="node1" presStyleIdx="3" presStyleCnt="7">
        <dgm:presLayoutVars>
          <dgm:bulletEnabled val="1"/>
        </dgm:presLayoutVars>
      </dgm:prSet>
      <dgm:spPr/>
    </dgm:pt>
    <dgm:pt modelId="{F8AE4210-BEE7-D045-AD63-3D7D4DD071A1}" type="pres">
      <dgm:prSet presAssocID="{4E3E2D89-94C0-9042-84BA-8C91FC9FBADD}" presName="accent_4" presStyleCnt="0"/>
      <dgm:spPr/>
    </dgm:pt>
    <dgm:pt modelId="{B8A522E1-D6D2-ED4A-8EF8-86895D5FF5EF}" type="pres">
      <dgm:prSet presAssocID="{4E3E2D89-94C0-9042-84BA-8C91FC9FBADD}" presName="accentRepeatNode" presStyleLbl="solidFgAcc1" presStyleIdx="3" presStyleCnt="7"/>
      <dgm:spPr>
        <a:solidFill>
          <a:schemeClr val="tx1"/>
        </a:solidFill>
      </dgm:spPr>
    </dgm:pt>
    <dgm:pt modelId="{32B91823-A7CF-4847-82F8-129D2AA37B1F}" type="pres">
      <dgm:prSet presAssocID="{449B940C-2218-FE4A-BAE8-C5CCBAC11CFE}" presName="text_5" presStyleLbl="node1" presStyleIdx="4" presStyleCnt="7">
        <dgm:presLayoutVars>
          <dgm:bulletEnabled val="1"/>
        </dgm:presLayoutVars>
      </dgm:prSet>
      <dgm:spPr/>
    </dgm:pt>
    <dgm:pt modelId="{0FFE002B-948F-A040-8919-F00487D64134}" type="pres">
      <dgm:prSet presAssocID="{449B940C-2218-FE4A-BAE8-C5CCBAC11CFE}" presName="accent_5" presStyleCnt="0"/>
      <dgm:spPr/>
    </dgm:pt>
    <dgm:pt modelId="{9CB70FF8-63A5-3044-8DFB-667A11431665}" type="pres">
      <dgm:prSet presAssocID="{449B940C-2218-FE4A-BAE8-C5CCBAC11CFE}" presName="accentRepeatNode" presStyleLbl="solidFgAcc1" presStyleIdx="4" presStyleCnt="7"/>
      <dgm:spPr>
        <a:solidFill>
          <a:schemeClr val="tx1"/>
        </a:solidFill>
      </dgm:spPr>
    </dgm:pt>
    <dgm:pt modelId="{A186F144-A66A-D949-9D37-6E057B1E9C72}" type="pres">
      <dgm:prSet presAssocID="{C81ECC01-90DB-EF41-BBC2-8946469E6696}" presName="text_6" presStyleLbl="node1" presStyleIdx="5" presStyleCnt="7">
        <dgm:presLayoutVars>
          <dgm:bulletEnabled val="1"/>
        </dgm:presLayoutVars>
      </dgm:prSet>
      <dgm:spPr/>
    </dgm:pt>
    <dgm:pt modelId="{A5086EDB-79CA-354E-8D6B-E890B6BE8D30}" type="pres">
      <dgm:prSet presAssocID="{C81ECC01-90DB-EF41-BBC2-8946469E6696}" presName="accent_6" presStyleCnt="0"/>
      <dgm:spPr/>
    </dgm:pt>
    <dgm:pt modelId="{6D23E375-92E4-2F4B-8769-716F31B3EC34}" type="pres">
      <dgm:prSet presAssocID="{C81ECC01-90DB-EF41-BBC2-8946469E6696}" presName="accentRepeatNode" presStyleLbl="solidFgAcc1" presStyleIdx="5" presStyleCnt="7"/>
      <dgm:spPr>
        <a:solidFill>
          <a:schemeClr val="tx1"/>
        </a:solidFill>
      </dgm:spPr>
    </dgm:pt>
    <dgm:pt modelId="{5DB645F8-5D5A-3B49-B81E-921687746961}" type="pres">
      <dgm:prSet presAssocID="{8B401BAD-3DC1-6540-9C3E-D685DDB38990}" presName="text_7" presStyleLbl="node1" presStyleIdx="6" presStyleCnt="7">
        <dgm:presLayoutVars>
          <dgm:bulletEnabled val="1"/>
        </dgm:presLayoutVars>
      </dgm:prSet>
      <dgm:spPr/>
    </dgm:pt>
    <dgm:pt modelId="{3C55CEEC-0AAF-3941-A2B8-C49277927966}" type="pres">
      <dgm:prSet presAssocID="{8B401BAD-3DC1-6540-9C3E-D685DDB38990}" presName="accent_7" presStyleCnt="0"/>
      <dgm:spPr/>
    </dgm:pt>
    <dgm:pt modelId="{EEFEDD19-8F0C-A04B-BB29-F848DAE68632}" type="pres">
      <dgm:prSet presAssocID="{8B401BAD-3DC1-6540-9C3E-D685DDB38990}" presName="accentRepeatNode" presStyleLbl="solidFgAcc1" presStyleIdx="6" presStyleCnt="7"/>
      <dgm:spPr>
        <a:solidFill>
          <a:schemeClr val="tx1"/>
        </a:solidFill>
      </dgm:spPr>
    </dgm:pt>
  </dgm:ptLst>
  <dgm:cxnLst>
    <dgm:cxn modelId="{5256EB0E-2976-5747-82B1-ECDC1293DE80}" srcId="{C946EC8E-7141-5F45-9EB0-479E593BF13E}" destId="{4E3E2D89-94C0-9042-84BA-8C91FC9FBADD}" srcOrd="3" destOrd="0" parTransId="{A9F77DD6-76AD-AD4C-A513-4811A3CBA57A}" sibTransId="{63865381-962D-4944-8BE2-B601DEE6E2AA}"/>
    <dgm:cxn modelId="{0C85B016-E444-EE40-8D51-14517956DE2B}" srcId="{C946EC8E-7141-5F45-9EB0-479E593BF13E}" destId="{0200ADE3-284B-3447-925E-20E2E2781306}" srcOrd="0" destOrd="0" parTransId="{DBE14283-5AEA-4F46-A7ED-E9D3AB829BF5}" sibTransId="{354A683E-D9A5-4C42-9696-08D853D11B63}"/>
    <dgm:cxn modelId="{ABC0A217-6FC5-5E4C-B96C-C4D477FDC122}" type="presOf" srcId="{C81ECC01-90DB-EF41-BBC2-8946469E6696}" destId="{A186F144-A66A-D949-9D37-6E057B1E9C72}" srcOrd="0" destOrd="0" presId="urn:microsoft.com/office/officeart/2008/layout/VerticalCurvedList"/>
    <dgm:cxn modelId="{77A9EE1D-8677-9840-9FC2-C82512E421AB}" srcId="{C946EC8E-7141-5F45-9EB0-479E593BF13E}" destId="{BDCE5A8E-D53C-0F45-9422-935A2E276BEE}" srcOrd="2" destOrd="0" parTransId="{90FDD59E-A47F-D24C-A321-187AEBB4BA95}" sibTransId="{66DFA7AA-7B74-0B4C-938E-3E61E39BC303}"/>
    <dgm:cxn modelId="{214D0523-AE5E-0448-A870-38606D8A4C4B}" type="presOf" srcId="{C946EC8E-7141-5F45-9EB0-479E593BF13E}" destId="{16AF5EEF-1F05-7E43-813A-CC32F71F1A6C}" srcOrd="0" destOrd="0" presId="urn:microsoft.com/office/officeart/2008/layout/VerticalCurvedList"/>
    <dgm:cxn modelId="{A359B02A-1962-974F-A13C-00087FE31B2F}" srcId="{C946EC8E-7141-5F45-9EB0-479E593BF13E}" destId="{C81ECC01-90DB-EF41-BBC2-8946469E6696}" srcOrd="5" destOrd="0" parTransId="{E0E2C0CC-D8DA-DD4F-A79A-460D03B22333}" sibTransId="{26D7CB5A-6064-2148-9923-B71664A55C3D}"/>
    <dgm:cxn modelId="{6DC56D2E-7E1B-E94B-A050-D83BFE744FF4}" srcId="{C946EC8E-7141-5F45-9EB0-479E593BF13E}" destId="{449B940C-2218-FE4A-BAE8-C5CCBAC11CFE}" srcOrd="4" destOrd="0" parTransId="{3D7F4DC2-D89B-AC4D-B9E3-3A8F5CF4F38C}" sibTransId="{8D758818-C464-2B4C-A536-4962944BA855}"/>
    <dgm:cxn modelId="{CB0E0D30-C432-B440-A396-0CAF07AD945C}" type="presOf" srcId="{449B940C-2218-FE4A-BAE8-C5CCBAC11CFE}" destId="{32B91823-A7CF-4847-82F8-129D2AA37B1F}" srcOrd="0" destOrd="0" presId="urn:microsoft.com/office/officeart/2008/layout/VerticalCurvedList"/>
    <dgm:cxn modelId="{EDC39A34-CA48-694A-AAD4-BA1CDC89AC80}" type="presOf" srcId="{4E3E2D89-94C0-9042-84BA-8C91FC9FBADD}" destId="{56E1FF0B-861D-D94F-8F38-FBBBEBCD1D10}" srcOrd="0" destOrd="0" presId="urn:microsoft.com/office/officeart/2008/layout/VerticalCurvedList"/>
    <dgm:cxn modelId="{0BF4D03D-628E-1A45-A3E0-220607EF8105}" srcId="{C946EC8E-7141-5F45-9EB0-479E593BF13E}" destId="{C086D471-D2B4-D340-B1DA-D0D2493B64E9}" srcOrd="1" destOrd="0" parTransId="{C12ED46A-2783-334C-AB87-3D268E6AA763}" sibTransId="{81AA1387-438F-4D41-9C32-8B05BAD6E9B4}"/>
    <dgm:cxn modelId="{208E863E-0E66-7441-88EB-37CCD94E1F7C}" type="presOf" srcId="{BDCE5A8E-D53C-0F45-9422-935A2E276BEE}" destId="{A005FC4A-CD07-AF48-8A1F-D4A70ED8FD61}" srcOrd="0" destOrd="0" presId="urn:microsoft.com/office/officeart/2008/layout/VerticalCurvedList"/>
    <dgm:cxn modelId="{741C0361-1FD7-4B47-8729-AB3537BE8C76}" type="presOf" srcId="{0200ADE3-284B-3447-925E-20E2E2781306}" destId="{08055874-952F-EA4B-A7EA-82B1E3512F60}" srcOrd="0" destOrd="0" presId="urn:microsoft.com/office/officeart/2008/layout/VerticalCurvedList"/>
    <dgm:cxn modelId="{453412A0-4981-3C4B-A915-07E91C9FC2FD}" srcId="{C946EC8E-7141-5F45-9EB0-479E593BF13E}" destId="{8B401BAD-3DC1-6540-9C3E-D685DDB38990}" srcOrd="6" destOrd="0" parTransId="{91562F24-403A-D340-AC50-80DCFD14729C}" sibTransId="{5ABA6A77-F42D-7145-A2B1-67C1ADC674A2}"/>
    <dgm:cxn modelId="{50F5FEB7-FE06-8043-AF2B-9E31FDF73A2F}" type="presOf" srcId="{8B401BAD-3DC1-6540-9C3E-D685DDB38990}" destId="{5DB645F8-5D5A-3B49-B81E-921687746961}" srcOrd="0" destOrd="0" presId="urn:microsoft.com/office/officeart/2008/layout/VerticalCurvedList"/>
    <dgm:cxn modelId="{9A9036B8-F52E-944E-B545-342DC93150A1}" type="presOf" srcId="{354A683E-D9A5-4C42-9696-08D853D11B63}" destId="{FBA74F57-1EFD-AB49-A915-E84564474A3B}" srcOrd="0" destOrd="0" presId="urn:microsoft.com/office/officeart/2008/layout/VerticalCurvedList"/>
    <dgm:cxn modelId="{775F2FBE-7CAA-554F-82D1-3A6ADDB0963A}" type="presOf" srcId="{C086D471-D2B4-D340-B1DA-D0D2493B64E9}" destId="{E2EA1E36-C7B2-8848-B715-D569AD0E786B}" srcOrd="0" destOrd="0" presId="urn:microsoft.com/office/officeart/2008/layout/VerticalCurvedList"/>
    <dgm:cxn modelId="{425AE26B-4BBA-9F4B-8B17-C6779838CA46}" type="presParOf" srcId="{16AF5EEF-1F05-7E43-813A-CC32F71F1A6C}" destId="{23A022A1-4B11-2648-A284-9779EDBB3D76}" srcOrd="0" destOrd="0" presId="urn:microsoft.com/office/officeart/2008/layout/VerticalCurvedList"/>
    <dgm:cxn modelId="{5E7BF128-09CC-8440-8C86-C732587DF1BF}" type="presParOf" srcId="{23A022A1-4B11-2648-A284-9779EDBB3D76}" destId="{AA162D8F-699A-9543-B7A1-DF426FB97D4F}" srcOrd="0" destOrd="0" presId="urn:microsoft.com/office/officeart/2008/layout/VerticalCurvedList"/>
    <dgm:cxn modelId="{8262A0B4-C0E9-DE43-8954-B4CDDE433E89}" type="presParOf" srcId="{AA162D8F-699A-9543-B7A1-DF426FB97D4F}" destId="{FD870283-96AD-7046-9314-C3B62FEE2C21}" srcOrd="0" destOrd="0" presId="urn:microsoft.com/office/officeart/2008/layout/VerticalCurvedList"/>
    <dgm:cxn modelId="{41D19079-6529-5647-804E-55E09B9E0A84}" type="presParOf" srcId="{AA162D8F-699A-9543-B7A1-DF426FB97D4F}" destId="{FBA74F57-1EFD-AB49-A915-E84564474A3B}" srcOrd="1" destOrd="0" presId="urn:microsoft.com/office/officeart/2008/layout/VerticalCurvedList"/>
    <dgm:cxn modelId="{94459C0D-EAAF-324B-B238-9BADD5096548}" type="presParOf" srcId="{AA162D8F-699A-9543-B7A1-DF426FB97D4F}" destId="{24E0A01B-6C83-E348-8F29-52D559BA29D8}" srcOrd="2" destOrd="0" presId="urn:microsoft.com/office/officeart/2008/layout/VerticalCurvedList"/>
    <dgm:cxn modelId="{AAC4FBFE-DE48-0D43-91DC-37BD59D47A2C}" type="presParOf" srcId="{AA162D8F-699A-9543-B7A1-DF426FB97D4F}" destId="{08768CB9-2C0B-2342-9751-6C09790ECFDC}" srcOrd="3" destOrd="0" presId="urn:microsoft.com/office/officeart/2008/layout/VerticalCurvedList"/>
    <dgm:cxn modelId="{D555233A-EB5D-4246-AB58-C1C594B152D7}" type="presParOf" srcId="{23A022A1-4B11-2648-A284-9779EDBB3D76}" destId="{08055874-952F-EA4B-A7EA-82B1E3512F60}" srcOrd="1" destOrd="0" presId="urn:microsoft.com/office/officeart/2008/layout/VerticalCurvedList"/>
    <dgm:cxn modelId="{5D1268E0-BB36-F54F-8D6F-708A3C7B240A}" type="presParOf" srcId="{23A022A1-4B11-2648-A284-9779EDBB3D76}" destId="{6205998B-AE56-574B-B534-4F680238566F}" srcOrd="2" destOrd="0" presId="urn:microsoft.com/office/officeart/2008/layout/VerticalCurvedList"/>
    <dgm:cxn modelId="{D0E5ADD6-6DAF-5243-A262-86244650F325}" type="presParOf" srcId="{6205998B-AE56-574B-B534-4F680238566F}" destId="{3F6D4A8D-9AE1-274B-83C0-5134F90457C8}" srcOrd="0" destOrd="0" presId="urn:microsoft.com/office/officeart/2008/layout/VerticalCurvedList"/>
    <dgm:cxn modelId="{AFD1FEC6-3FE7-A447-BA16-060814FD7719}" type="presParOf" srcId="{23A022A1-4B11-2648-A284-9779EDBB3D76}" destId="{E2EA1E36-C7B2-8848-B715-D569AD0E786B}" srcOrd="3" destOrd="0" presId="urn:microsoft.com/office/officeart/2008/layout/VerticalCurvedList"/>
    <dgm:cxn modelId="{344E4AC3-06BF-5B4C-8F3A-9BE24419E4F3}" type="presParOf" srcId="{23A022A1-4B11-2648-A284-9779EDBB3D76}" destId="{B0C6D402-9C51-BA45-A522-3A1DF31CD9FF}" srcOrd="4" destOrd="0" presId="urn:microsoft.com/office/officeart/2008/layout/VerticalCurvedList"/>
    <dgm:cxn modelId="{457497BA-FEA0-DF44-A692-6A5868B8FE47}" type="presParOf" srcId="{B0C6D402-9C51-BA45-A522-3A1DF31CD9FF}" destId="{9420F19B-6A7B-1440-B111-ACC528AF527F}" srcOrd="0" destOrd="0" presId="urn:microsoft.com/office/officeart/2008/layout/VerticalCurvedList"/>
    <dgm:cxn modelId="{D979ACDC-60CE-BB4F-8C09-6A6A22C32C00}" type="presParOf" srcId="{23A022A1-4B11-2648-A284-9779EDBB3D76}" destId="{A005FC4A-CD07-AF48-8A1F-D4A70ED8FD61}" srcOrd="5" destOrd="0" presId="urn:microsoft.com/office/officeart/2008/layout/VerticalCurvedList"/>
    <dgm:cxn modelId="{2ED25CD3-4F43-294C-B111-1593EDBE35D3}" type="presParOf" srcId="{23A022A1-4B11-2648-A284-9779EDBB3D76}" destId="{E1A0654F-BC6C-6344-8B1E-BB6057BC05F1}" srcOrd="6" destOrd="0" presId="urn:microsoft.com/office/officeart/2008/layout/VerticalCurvedList"/>
    <dgm:cxn modelId="{E38B0EF8-8FE6-884B-AEE8-35E2E96FB777}" type="presParOf" srcId="{E1A0654F-BC6C-6344-8B1E-BB6057BC05F1}" destId="{76BA6E6C-DA08-F64D-B35C-25477768E5F9}" srcOrd="0" destOrd="0" presId="urn:microsoft.com/office/officeart/2008/layout/VerticalCurvedList"/>
    <dgm:cxn modelId="{2CC978CD-FD39-EA48-B036-AF7797AC50D9}" type="presParOf" srcId="{23A022A1-4B11-2648-A284-9779EDBB3D76}" destId="{56E1FF0B-861D-D94F-8F38-FBBBEBCD1D10}" srcOrd="7" destOrd="0" presId="urn:microsoft.com/office/officeart/2008/layout/VerticalCurvedList"/>
    <dgm:cxn modelId="{83A5A942-2E9E-9044-A802-C2FA8D11667F}" type="presParOf" srcId="{23A022A1-4B11-2648-A284-9779EDBB3D76}" destId="{F8AE4210-BEE7-D045-AD63-3D7D4DD071A1}" srcOrd="8" destOrd="0" presId="urn:microsoft.com/office/officeart/2008/layout/VerticalCurvedList"/>
    <dgm:cxn modelId="{F2E805AE-5234-1C46-A375-F349D7EEA54D}" type="presParOf" srcId="{F8AE4210-BEE7-D045-AD63-3D7D4DD071A1}" destId="{B8A522E1-D6D2-ED4A-8EF8-86895D5FF5EF}" srcOrd="0" destOrd="0" presId="urn:microsoft.com/office/officeart/2008/layout/VerticalCurvedList"/>
    <dgm:cxn modelId="{090EB5DA-04B1-C444-9F70-6964DE397502}" type="presParOf" srcId="{23A022A1-4B11-2648-A284-9779EDBB3D76}" destId="{32B91823-A7CF-4847-82F8-129D2AA37B1F}" srcOrd="9" destOrd="0" presId="urn:microsoft.com/office/officeart/2008/layout/VerticalCurvedList"/>
    <dgm:cxn modelId="{25648F1A-2E18-1C47-B7EC-6672D0EA4E34}" type="presParOf" srcId="{23A022A1-4B11-2648-A284-9779EDBB3D76}" destId="{0FFE002B-948F-A040-8919-F00487D64134}" srcOrd="10" destOrd="0" presId="urn:microsoft.com/office/officeart/2008/layout/VerticalCurvedList"/>
    <dgm:cxn modelId="{EE9AA54B-AF35-CF4D-B50C-5B13BC04A0AC}" type="presParOf" srcId="{0FFE002B-948F-A040-8919-F00487D64134}" destId="{9CB70FF8-63A5-3044-8DFB-667A11431665}" srcOrd="0" destOrd="0" presId="urn:microsoft.com/office/officeart/2008/layout/VerticalCurvedList"/>
    <dgm:cxn modelId="{B894A1AA-5775-1F4A-920E-B34FB067456D}" type="presParOf" srcId="{23A022A1-4B11-2648-A284-9779EDBB3D76}" destId="{A186F144-A66A-D949-9D37-6E057B1E9C72}" srcOrd="11" destOrd="0" presId="urn:microsoft.com/office/officeart/2008/layout/VerticalCurvedList"/>
    <dgm:cxn modelId="{DA83F436-12A1-1947-A239-04281B939202}" type="presParOf" srcId="{23A022A1-4B11-2648-A284-9779EDBB3D76}" destId="{A5086EDB-79CA-354E-8D6B-E890B6BE8D30}" srcOrd="12" destOrd="0" presId="urn:microsoft.com/office/officeart/2008/layout/VerticalCurvedList"/>
    <dgm:cxn modelId="{DD27F873-1C71-F747-84CD-0E35BD14875A}" type="presParOf" srcId="{A5086EDB-79CA-354E-8D6B-E890B6BE8D30}" destId="{6D23E375-92E4-2F4B-8769-716F31B3EC34}" srcOrd="0" destOrd="0" presId="urn:microsoft.com/office/officeart/2008/layout/VerticalCurvedList"/>
    <dgm:cxn modelId="{CF897C5A-4A44-C34E-AFED-0CEECE65F8FE}" type="presParOf" srcId="{23A022A1-4B11-2648-A284-9779EDBB3D76}" destId="{5DB645F8-5D5A-3B49-B81E-921687746961}" srcOrd="13" destOrd="0" presId="urn:microsoft.com/office/officeart/2008/layout/VerticalCurvedList"/>
    <dgm:cxn modelId="{D215A871-717A-3E41-9FCB-81C4D2C5B8A6}" type="presParOf" srcId="{23A022A1-4B11-2648-A284-9779EDBB3D76}" destId="{3C55CEEC-0AAF-3941-A2B8-C49277927966}" srcOrd="14" destOrd="0" presId="urn:microsoft.com/office/officeart/2008/layout/VerticalCurvedList"/>
    <dgm:cxn modelId="{8418C6E9-08DE-BE4D-AF4F-5B88ECFAEF08}" type="presParOf" srcId="{3C55CEEC-0AAF-3941-A2B8-C49277927966}" destId="{EEFEDD19-8F0C-A04B-BB29-F848DAE68632}" srcOrd="0" destOrd="0" presId="urn:microsoft.com/office/officeart/2008/layout/VerticalCurvedList"/>
  </dgm:cxnLst>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74F57-1EFD-AB49-A915-E84564474A3B}">
      <dsp:nvSpPr>
        <dsp:cNvPr id="0" name=""/>
        <dsp:cNvSpPr/>
      </dsp:nvSpPr>
      <dsp:spPr>
        <a:xfrm>
          <a:off x="-5078452" y="-778307"/>
          <a:ext cx="6050266" cy="6050266"/>
        </a:xfrm>
        <a:prstGeom prst="blockArc">
          <a:avLst>
            <a:gd name="adj1" fmla="val 18900000"/>
            <a:gd name="adj2" fmla="val 2700000"/>
            <a:gd name="adj3" fmla="val 357"/>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055874-952F-EA4B-A7EA-82B1E3512F60}">
      <dsp:nvSpPr>
        <dsp:cNvPr id="0" name=""/>
        <dsp:cNvSpPr/>
      </dsp:nvSpPr>
      <dsp:spPr>
        <a:xfrm>
          <a:off x="315229" y="204281"/>
          <a:ext cx="3705167"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Performance</a:t>
          </a:r>
        </a:p>
      </dsp:txBody>
      <dsp:txXfrm>
        <a:off x="315229" y="204281"/>
        <a:ext cx="3705167" cy="408383"/>
      </dsp:txXfrm>
    </dsp:sp>
    <dsp:sp modelId="{3F6D4A8D-9AE1-274B-83C0-5134F90457C8}">
      <dsp:nvSpPr>
        <dsp:cNvPr id="0" name=""/>
        <dsp:cNvSpPr/>
      </dsp:nvSpPr>
      <dsp:spPr>
        <a:xfrm>
          <a:off x="59990" y="153233"/>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EA1E36-C7B2-8848-B715-D569AD0E786B}">
      <dsp:nvSpPr>
        <dsp:cNvPr id="0" name=""/>
        <dsp:cNvSpPr/>
      </dsp:nvSpPr>
      <dsp:spPr>
        <a:xfrm>
          <a:off x="685057" y="817215"/>
          <a:ext cx="3335339"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Availability</a:t>
          </a:r>
        </a:p>
      </dsp:txBody>
      <dsp:txXfrm>
        <a:off x="685057" y="817215"/>
        <a:ext cx="3335339" cy="408383"/>
      </dsp:txXfrm>
    </dsp:sp>
    <dsp:sp modelId="{9420F19B-6A7B-1440-B111-ACC528AF527F}">
      <dsp:nvSpPr>
        <dsp:cNvPr id="0" name=""/>
        <dsp:cNvSpPr/>
      </dsp:nvSpPr>
      <dsp:spPr>
        <a:xfrm>
          <a:off x="429817" y="766167"/>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05FC4A-CD07-AF48-8A1F-D4A70ED8FD61}">
      <dsp:nvSpPr>
        <dsp:cNvPr id="0" name=""/>
        <dsp:cNvSpPr/>
      </dsp:nvSpPr>
      <dsp:spPr>
        <a:xfrm>
          <a:off x="887720" y="1429700"/>
          <a:ext cx="3132676"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Networking</a:t>
          </a:r>
        </a:p>
      </dsp:txBody>
      <dsp:txXfrm>
        <a:off x="887720" y="1429700"/>
        <a:ext cx="3132676" cy="408383"/>
      </dsp:txXfrm>
    </dsp:sp>
    <dsp:sp modelId="{76BA6E6C-DA08-F64D-B35C-25477768E5F9}">
      <dsp:nvSpPr>
        <dsp:cNvPr id="0" name=""/>
        <dsp:cNvSpPr/>
      </dsp:nvSpPr>
      <dsp:spPr>
        <a:xfrm>
          <a:off x="632481" y="1378652"/>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E1FF0B-861D-D94F-8F38-FBBBEBCD1D10}">
      <dsp:nvSpPr>
        <dsp:cNvPr id="0" name=""/>
        <dsp:cNvSpPr/>
      </dsp:nvSpPr>
      <dsp:spPr>
        <a:xfrm>
          <a:off x="952429" y="2042633"/>
          <a:ext cx="3067967"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Monitoring</a:t>
          </a:r>
        </a:p>
      </dsp:txBody>
      <dsp:txXfrm>
        <a:off x="952429" y="2042633"/>
        <a:ext cx="3067967" cy="408383"/>
      </dsp:txXfrm>
    </dsp:sp>
    <dsp:sp modelId="{B8A522E1-D6D2-ED4A-8EF8-86895D5FF5EF}">
      <dsp:nvSpPr>
        <dsp:cNvPr id="0" name=""/>
        <dsp:cNvSpPr/>
      </dsp:nvSpPr>
      <dsp:spPr>
        <a:xfrm>
          <a:off x="697189" y="1991586"/>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B91823-A7CF-4847-82F8-129D2AA37B1F}">
      <dsp:nvSpPr>
        <dsp:cNvPr id="0" name=""/>
        <dsp:cNvSpPr/>
      </dsp:nvSpPr>
      <dsp:spPr>
        <a:xfrm>
          <a:off x="887720" y="2655567"/>
          <a:ext cx="3132676"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 Decoupling</a:t>
          </a:r>
        </a:p>
      </dsp:txBody>
      <dsp:txXfrm>
        <a:off x="887720" y="2655567"/>
        <a:ext cx="3132676" cy="408383"/>
      </dsp:txXfrm>
    </dsp:sp>
    <dsp:sp modelId="{9CB70FF8-63A5-3044-8DFB-667A11431665}">
      <dsp:nvSpPr>
        <dsp:cNvPr id="0" name=""/>
        <dsp:cNvSpPr/>
      </dsp:nvSpPr>
      <dsp:spPr>
        <a:xfrm>
          <a:off x="632481" y="2604520"/>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86F144-A66A-D949-9D37-6E057B1E9C72}">
      <dsp:nvSpPr>
        <dsp:cNvPr id="0" name=""/>
        <dsp:cNvSpPr/>
      </dsp:nvSpPr>
      <dsp:spPr>
        <a:xfrm>
          <a:off x="685057" y="3268052"/>
          <a:ext cx="3335339"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Cross Framework</a:t>
          </a:r>
        </a:p>
      </dsp:txBody>
      <dsp:txXfrm>
        <a:off x="685057" y="3268052"/>
        <a:ext cx="3335339" cy="408383"/>
      </dsp:txXfrm>
    </dsp:sp>
    <dsp:sp modelId="{6D23E375-92E4-2F4B-8769-716F31B3EC34}">
      <dsp:nvSpPr>
        <dsp:cNvPr id="0" name=""/>
        <dsp:cNvSpPr/>
      </dsp:nvSpPr>
      <dsp:spPr>
        <a:xfrm>
          <a:off x="429817" y="3217004"/>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B645F8-5D5A-3B49-B81E-921687746961}">
      <dsp:nvSpPr>
        <dsp:cNvPr id="0" name=""/>
        <dsp:cNvSpPr/>
      </dsp:nvSpPr>
      <dsp:spPr>
        <a:xfrm>
          <a:off x="315229" y="3880986"/>
          <a:ext cx="3705167"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Cross Platform</a:t>
          </a:r>
        </a:p>
      </dsp:txBody>
      <dsp:txXfrm>
        <a:off x="315229" y="3880986"/>
        <a:ext cx="3705167" cy="408383"/>
      </dsp:txXfrm>
    </dsp:sp>
    <dsp:sp modelId="{EEFEDD19-8F0C-A04B-BB29-F848DAE68632}">
      <dsp:nvSpPr>
        <dsp:cNvPr id="0" name=""/>
        <dsp:cNvSpPr/>
      </dsp:nvSpPr>
      <dsp:spPr>
        <a:xfrm>
          <a:off x="59990" y="3829938"/>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B30BF1-6E9A-4B42-84B9-8E17EEDA7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8A8F008-3E19-6B41-8422-34005A547CC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D0E698-49DE-6548-9BE9-D98199418BBB}" type="datetimeFigureOut">
              <a:rPr lang="en-US" smtClean="0"/>
              <a:t>10/30/18</a:t>
            </a:fld>
            <a:endParaRPr lang="en-US"/>
          </a:p>
        </p:txBody>
      </p:sp>
      <p:sp>
        <p:nvSpPr>
          <p:cNvPr id="4" name="Footer Placeholder 3">
            <a:extLst>
              <a:ext uri="{FF2B5EF4-FFF2-40B4-BE49-F238E27FC236}">
                <a16:creationId xmlns:a16="http://schemas.microsoft.com/office/drawing/2014/main" id="{D37031AA-0F43-3044-8EBF-C50459240B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3CF632D-C64F-7F49-91E6-FB1999E5B8D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147E4F-A332-AE41-88C7-19A2044B070E}" type="slidenum">
              <a:rPr lang="en-US" smtClean="0"/>
              <a:t>‹#›</a:t>
            </a:fld>
            <a:endParaRPr lang="en-US"/>
          </a:p>
        </p:txBody>
      </p:sp>
    </p:spTree>
    <p:extLst>
      <p:ext uri="{BB962C8B-B14F-4D97-AF65-F5344CB8AC3E}">
        <p14:creationId xmlns:p14="http://schemas.microsoft.com/office/powerpoint/2010/main" val="19161700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5D7A75-643E-CB49-91CE-54FE71A0118B}" type="datetimeFigureOut">
              <a:rPr lang="en-US" smtClean="0"/>
              <a:t>10/30/18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37BFB6-AF2A-7B40-8B1B-51FE26A34535}" type="slidenum">
              <a:rPr lang="en-US" smtClean="0"/>
              <a:t>‹#›</a:t>
            </a:fld>
            <a:endParaRPr lang="en-US"/>
          </a:p>
        </p:txBody>
      </p:sp>
    </p:spTree>
    <p:extLst>
      <p:ext uri="{BB962C8B-B14F-4D97-AF65-F5344CB8AC3E}">
        <p14:creationId xmlns:p14="http://schemas.microsoft.com/office/powerpoint/2010/main" val="1964231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thank you for joining us today. My name is </a:t>
            </a:r>
            <a:r>
              <a:rPr lang="en-US" b="1" dirty="0"/>
              <a:t>Naveen Swamy, </a:t>
            </a:r>
            <a:r>
              <a:rPr lang="en-US" b="0" dirty="0"/>
              <a:t>I am a Senior Software Developer at Amazon and I work on Deep Learning frameworks &amp; tools specifically </a:t>
            </a:r>
            <a:r>
              <a:rPr lang="en-US" b="1" dirty="0"/>
              <a:t>Apache MXNet</a:t>
            </a:r>
            <a:r>
              <a:rPr lang="en-US" b="0" dirty="0"/>
              <a:t>.</a:t>
            </a:r>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1165450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 is not unique that can correctly classify every example.</a:t>
            </a:r>
          </a:p>
          <a:p>
            <a:endParaRPr lang="en-US" dirty="0"/>
          </a:p>
          <a:p>
            <a:r>
              <a:rPr lang="en-US" sz="2100" dirty="0"/>
              <a:t>The model underfits when it cannot capture the underlying relationship in the data, this is when the model is too simple model, generally has low </a:t>
            </a:r>
            <a:r>
              <a:rPr lang="en-US" sz="2100" dirty="0" err="1"/>
              <a:t>varience</a:t>
            </a:r>
            <a:r>
              <a:rPr lang="en-US" sz="2100" dirty="0"/>
              <a:t> and high bias</a:t>
            </a:r>
          </a:p>
          <a:p>
            <a:r>
              <a:rPr lang="en-US" sz="2100" dirty="0"/>
              <a:t>We </a:t>
            </a:r>
            <a:r>
              <a:rPr lang="en-US" sz="1800" dirty="0"/>
              <a:t>fix this by Adding new features, increase feature cartesian product giving a nth degree polynomial and also by reducing regularization</a:t>
            </a:r>
            <a:endParaRPr lang="en-US" dirty="0"/>
          </a:p>
          <a:p>
            <a:endParaRPr lang="en-US" dirty="0"/>
          </a:p>
          <a:p>
            <a:r>
              <a:rPr lang="en-US" b="1" dirty="0"/>
              <a:t>Overfitting: </a:t>
            </a:r>
            <a:r>
              <a:rPr lang="en-US" b="0" dirty="0"/>
              <a:t>Performs better on Training data but not evaluation data, the model has not generalized and </a:t>
            </a:r>
            <a:r>
              <a:rPr lang="en-US" sz="1200" b="0" i="0" kern="1200" dirty="0">
                <a:solidFill>
                  <a:schemeClr val="tx1"/>
                </a:solidFill>
                <a:effectLst/>
                <a:latin typeface="+mn-lt"/>
                <a:ea typeface="+mn-ea"/>
                <a:cs typeface="+mn-cs"/>
              </a:rPr>
              <a:t>is memorizing the data it has seen and is unable to generalize to unseen examples. This happens when the model is too large and </a:t>
            </a:r>
            <a:r>
              <a:rPr lang="en-US" sz="1200" b="1" i="0" kern="1200" dirty="0">
                <a:solidFill>
                  <a:schemeClr val="tx1"/>
                </a:solidFill>
                <a:effectLst/>
                <a:latin typeface="+mn-lt"/>
                <a:ea typeface="+mn-ea"/>
                <a:cs typeface="+mn-cs"/>
              </a:rPr>
              <a:t>starts capturing the noise </a:t>
            </a:r>
            <a:r>
              <a:rPr lang="en-US" sz="1200" b="0" i="0" kern="1200" dirty="0">
                <a:solidFill>
                  <a:schemeClr val="tx1"/>
                </a:solidFill>
                <a:effectLst/>
                <a:latin typeface="+mn-lt"/>
                <a:ea typeface="+mn-ea"/>
                <a:cs typeface="+mn-cs"/>
              </a:rPr>
              <a:t>in the data.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Number of parameters is large.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Model parameters can take a wide range of values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Training Dataset is small.</a:t>
            </a:r>
          </a:p>
          <a:p>
            <a:r>
              <a:rPr lang="en-US" sz="1200" b="0" i="0" kern="1200" dirty="0">
                <a:solidFill>
                  <a:schemeClr val="tx1"/>
                </a:solidFill>
                <a:effectLst/>
                <a:latin typeface="+mn-lt"/>
                <a:ea typeface="+mn-ea"/>
                <a:cs typeface="+mn-cs"/>
              </a:rPr>
              <a:t>We solve this by adding Regularization.</a:t>
            </a:r>
          </a:p>
          <a:p>
            <a:endParaRPr lang="en-US" sz="1200" b="0" i="0"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10"/>
          </p:nvPr>
        </p:nvSpPr>
        <p:spPr/>
        <p:txBody>
          <a:bodyPr/>
          <a:lstStyle/>
          <a:p>
            <a:fld id="{7837BFB6-AF2A-7B40-8B1B-51FE26A34535}" type="slidenum">
              <a:rPr lang="en-US" smtClean="0"/>
              <a:t>11</a:t>
            </a:fld>
            <a:endParaRPr lang="en-US"/>
          </a:p>
        </p:txBody>
      </p:sp>
    </p:spTree>
    <p:extLst>
      <p:ext uri="{BB962C8B-B14F-4D97-AF65-F5344CB8AC3E}">
        <p14:creationId xmlns:p14="http://schemas.microsoft.com/office/powerpoint/2010/main" val="863193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Dropout is a type of regularization implemented by keeping a neuron active with some probability p,</a:t>
            </a:r>
          </a:p>
          <a:p>
            <a:r>
              <a:rPr lang="en-US" dirty="0"/>
              <a:t>We only update the parameters of the sampled network based on the input data.</a:t>
            </a:r>
          </a:p>
        </p:txBody>
      </p:sp>
      <p:sp>
        <p:nvSpPr>
          <p:cNvPr id="4" name="Slide Number Placeholder 3"/>
          <p:cNvSpPr>
            <a:spLocks noGrp="1"/>
          </p:cNvSpPr>
          <p:nvPr>
            <p:ph type="sldNum" sz="quarter" idx="10"/>
          </p:nvPr>
        </p:nvSpPr>
        <p:spPr/>
        <p:txBody>
          <a:bodyPr/>
          <a:lstStyle/>
          <a:p>
            <a:fld id="{7837BFB6-AF2A-7B40-8B1B-51FE26A34535}" type="slidenum">
              <a:rPr lang="en-US" smtClean="0"/>
              <a:t>12</a:t>
            </a:fld>
            <a:endParaRPr lang="en-US"/>
          </a:p>
        </p:txBody>
      </p:sp>
    </p:spTree>
    <p:extLst>
      <p:ext uri="{BB962C8B-B14F-4D97-AF65-F5344CB8AC3E}">
        <p14:creationId xmlns:p14="http://schemas.microsoft.com/office/powerpoint/2010/main" val="2661102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Perceptron dates back to 1960s and is considered the first generation Neural Networks modeled after our brain cells.</a:t>
            </a:r>
          </a:p>
          <a:p>
            <a:r>
              <a:rPr lang="en-US" dirty="0"/>
              <a:t>The goal of Perceptron is to find a linear function Z such that y is 1 whenever Z is over a certain threshold. Z is a Weighted sum of the input feature vectors and weights. The weighted sum of input and weights is dot product between the 2 vectors.</a:t>
            </a:r>
          </a:p>
          <a:p>
            <a:r>
              <a:rPr lang="en-US" dirty="0"/>
              <a:t>We could apply a linear function such as a step function on the weighted sum or a non-linear function on the weighted sum to get the output, because the output does not necessarily vary linearly with respect to input.</a:t>
            </a:r>
          </a:p>
          <a:p>
            <a:r>
              <a:rPr lang="en-US" dirty="0"/>
              <a:t>As a reminder linear functions have their output vary linearly i.e., proportionately with regards to the input. A Bias term helps is offsetting the output vector</a:t>
            </a:r>
          </a:p>
          <a:p>
            <a:r>
              <a:rPr lang="en-US" dirty="0"/>
              <a:t>The learning part here is how to weight each input feature to get the scalar output. </a:t>
            </a:r>
          </a:p>
        </p:txBody>
      </p:sp>
      <p:sp>
        <p:nvSpPr>
          <p:cNvPr id="4" name="Slide Number Placeholder 3"/>
          <p:cNvSpPr>
            <a:spLocks noGrp="1"/>
          </p:cNvSpPr>
          <p:nvPr>
            <p:ph type="sldNum" sz="quarter" idx="10"/>
          </p:nvPr>
        </p:nvSpPr>
        <p:spPr/>
        <p:txBody>
          <a:bodyPr/>
          <a:lstStyle/>
          <a:p>
            <a:fld id="{7837BFB6-AF2A-7B40-8B1B-51FE26A34535}" type="slidenum">
              <a:rPr lang="en-US" smtClean="0"/>
              <a:t>13</a:t>
            </a:fld>
            <a:endParaRPr lang="en-US"/>
          </a:p>
        </p:txBody>
      </p:sp>
    </p:spTree>
    <p:extLst>
      <p:ext uri="{BB962C8B-B14F-4D97-AF65-F5344CB8AC3E}">
        <p14:creationId xmlns:p14="http://schemas.microsoft.com/office/powerpoint/2010/main" val="3429547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Classify Emails into Ham and Spam</a:t>
            </a:r>
          </a:p>
          <a:p>
            <a:endParaRPr lang="en-US" dirty="0"/>
          </a:p>
          <a:p>
            <a:r>
              <a:rPr lang="en-US" dirty="0"/>
              <a:t>Find whether a user will click an ad or not on a website</a:t>
            </a:r>
          </a:p>
          <a:p>
            <a:endParaRPr lang="en-US" dirty="0"/>
          </a:p>
          <a:p>
            <a:r>
              <a:rPr lang="en-US" dirty="0"/>
              <a:t>What we are trying to find here is a linear separating Hyperplane separating one vs the other.</a:t>
            </a:r>
          </a:p>
        </p:txBody>
      </p:sp>
      <p:sp>
        <p:nvSpPr>
          <p:cNvPr id="4" name="Slide Number Placeholder 3"/>
          <p:cNvSpPr>
            <a:spLocks noGrp="1"/>
          </p:cNvSpPr>
          <p:nvPr>
            <p:ph type="sldNum" sz="quarter" idx="10"/>
          </p:nvPr>
        </p:nvSpPr>
        <p:spPr/>
        <p:txBody>
          <a:bodyPr/>
          <a:lstStyle/>
          <a:p>
            <a:fld id="{7837BFB6-AF2A-7B40-8B1B-51FE26A34535}" type="slidenum">
              <a:rPr lang="en-US" smtClean="0"/>
              <a:t>14</a:t>
            </a:fld>
            <a:endParaRPr lang="en-US"/>
          </a:p>
        </p:txBody>
      </p:sp>
    </p:spTree>
    <p:extLst>
      <p:ext uri="{BB962C8B-B14F-4D97-AF65-F5344CB8AC3E}">
        <p14:creationId xmlns:p14="http://schemas.microsoft.com/office/powerpoint/2010/main" val="3894070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Perceptron can only solve linearly separable problems.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But many real world examples do not have linear co-relation between input and output, so we need something better than a Perceptron that can model these non-linearities.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We can model a more general class of functions by stacking layers.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Each neuron in a layer is connected to all the neurons in the previous layers. Hence its also called Fully connected Network</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Each layer has its own weights.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We also apply a non-linear function element-wise on the output of the hidden layer.</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MLPs are also called Fully connected Neural Networks or Feed Forward Neural Networks or Dense Layers</a:t>
            </a:r>
          </a:p>
        </p:txBody>
      </p:sp>
      <p:sp>
        <p:nvSpPr>
          <p:cNvPr id="4" name="Slide Number Placeholder 3"/>
          <p:cNvSpPr>
            <a:spLocks noGrp="1"/>
          </p:cNvSpPr>
          <p:nvPr>
            <p:ph type="sldNum" sz="quarter" idx="10"/>
          </p:nvPr>
        </p:nvSpPr>
        <p:spPr/>
        <p:txBody>
          <a:bodyPr/>
          <a:lstStyle/>
          <a:p>
            <a:fld id="{7837BFB6-AF2A-7B40-8B1B-51FE26A34535}" type="slidenum">
              <a:rPr lang="en-US" smtClean="0"/>
              <a:t>15</a:t>
            </a:fld>
            <a:endParaRPr lang="en-US"/>
          </a:p>
        </p:txBody>
      </p:sp>
    </p:spTree>
    <p:extLst>
      <p:ext uri="{BB962C8B-B14F-4D97-AF65-F5344CB8AC3E}">
        <p14:creationId xmlns:p14="http://schemas.microsoft.com/office/powerpoint/2010/main" val="4155045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Without Non linearity, the network is just computing a linear function..</a:t>
            </a:r>
          </a:p>
          <a:p>
            <a:r>
              <a:rPr lang="en-US" dirty="0"/>
              <a:t>Many real world problems do not have a linear co-relation. By adding Non-linearity in the hidden layers, we can find useful patterns in data.</a:t>
            </a:r>
          </a:p>
          <a:p>
            <a:r>
              <a:rPr lang="en-US" dirty="0"/>
              <a:t>In the simple network above as shown by Andrew Ng. Let the hidden layer’s output is z and if we were to just replace that the activation with a Linear or Identify Function</a:t>
            </a:r>
          </a:p>
          <a:p>
            <a:r>
              <a:rPr lang="en-US" dirty="0"/>
              <a:t>Replacing z1 for a1 in the equation a2 it reduces (w1w2) x + 2b1+b</a:t>
            </a:r>
          </a:p>
          <a:p>
            <a:r>
              <a:rPr lang="en-US" dirty="0"/>
              <a:t>If we consider the first term as w prime and b </a:t>
            </a:r>
            <a:r>
              <a:rPr lang="en-US" dirty="0" err="1"/>
              <a:t>prime..it</a:t>
            </a:r>
            <a:r>
              <a:rPr lang="en-US" dirty="0"/>
              <a:t> reduces just to a linear function. </a:t>
            </a:r>
          </a:p>
          <a:p>
            <a:r>
              <a:rPr lang="en-US" dirty="0"/>
              <a:t>Now this will be true regardless of how many ever layers you add which would be useless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the example of solving an XOR function where the output is true when both inputs are true or false and otherwise this cannot be expressed using a linear function</a:t>
            </a:r>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16</a:t>
            </a:fld>
            <a:endParaRPr lang="en-US"/>
          </a:p>
        </p:txBody>
      </p:sp>
    </p:spTree>
    <p:extLst>
      <p:ext uri="{BB962C8B-B14F-4D97-AF65-F5344CB8AC3E}">
        <p14:creationId xmlns:p14="http://schemas.microsoft.com/office/powerpoint/2010/main" val="3338364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MLPs are not sufficient to solve complex real world problems such as Image Classification. The problems with MLPs 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are sensitive to position within Image, they don’t exploit spatial co-relation in images.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fully connected neural network each neuron is connected to all neurons in the previous layer thus the number of parameters will be really large. In CNNs neurons connect only to a small region of the previous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17</a:t>
            </a:fld>
            <a:endParaRPr lang="en-US"/>
          </a:p>
        </p:txBody>
      </p:sp>
    </p:spTree>
    <p:extLst>
      <p:ext uri="{BB962C8B-B14F-4D97-AF65-F5344CB8AC3E}">
        <p14:creationId xmlns:p14="http://schemas.microsoft.com/office/powerpoint/2010/main" val="3115679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lets look at each of the CNN layers, firstly Convolutional layer.</a:t>
            </a:r>
          </a:p>
          <a:p>
            <a:r>
              <a:rPr lang="en-US" dirty="0"/>
              <a:t>In convolutional layer, a tensor that is spatially small in terms of height and width but extends to full input depth is slide across the input image to get a volume of activations. The filter has a depth equal to the depth of the input.</a:t>
            </a:r>
          </a:p>
          <a:p>
            <a:r>
              <a:rPr lang="en-US" dirty="0"/>
              <a:t>The spatial extent of this connectivity is called </a:t>
            </a:r>
            <a:r>
              <a:rPr lang="en-US" b="1" dirty="0"/>
              <a:t>receptive field</a:t>
            </a:r>
            <a:r>
              <a:rPr lang="en-US" dirty="0"/>
              <a:t> of the neuron or the</a:t>
            </a:r>
            <a:r>
              <a:rPr lang="en-US" b="1" dirty="0"/>
              <a:t> filter size F</a:t>
            </a:r>
          </a:p>
          <a:p>
            <a:r>
              <a:rPr lang="en-US" b="0" dirty="0"/>
              <a:t>The sliding length is called Strides. </a:t>
            </a:r>
          </a:p>
          <a:p>
            <a:r>
              <a:rPr lang="en-US" b="0" dirty="0"/>
              <a:t>Often the input image is padded with zeros across height and width of the image to capture information on the borders. This is called </a:t>
            </a:r>
            <a:r>
              <a:rPr lang="en-US" b="1" dirty="0"/>
              <a:t>Zero padding</a:t>
            </a:r>
            <a:r>
              <a:rPr lang="en-US" b="0" dirty="0"/>
              <a:t>.</a:t>
            </a:r>
            <a:endParaRPr lang="en-US" dirty="0"/>
          </a:p>
          <a:p>
            <a:r>
              <a:rPr lang="en-US" dirty="0"/>
              <a:t>During the forward pass, the sliding computes dot products between the entries of the filter and the input. Each neuron in the output activation is connected by </a:t>
            </a:r>
            <a:r>
              <a:rPr lang="en-US" dirty="0" err="1"/>
              <a:t>FxFxD</a:t>
            </a:r>
            <a:r>
              <a:rPr lang="en-US" dirty="0"/>
              <a:t> weight tensor to the input patch. The filter weights are shared across the spatial dimension </a:t>
            </a:r>
          </a:p>
          <a:p>
            <a:endParaRPr lang="en-US" dirty="0"/>
          </a:p>
          <a:p>
            <a:r>
              <a:rPr lang="en-US" sz="1200" dirty="0"/>
              <a:t>The filters values are learnt during the training process.  </a:t>
            </a:r>
          </a:p>
          <a:p>
            <a:r>
              <a:rPr lang="en-US" sz="1200" dirty="0"/>
              <a:t>Filter weights are shared across the spatial dimension in a single depth slice.</a:t>
            </a:r>
          </a:p>
          <a:p>
            <a:endParaRPr lang="en-US" dirty="0"/>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18</a:t>
            </a:fld>
            <a:endParaRPr lang="en-US"/>
          </a:p>
        </p:txBody>
      </p:sp>
    </p:spTree>
    <p:extLst>
      <p:ext uri="{BB962C8B-B14F-4D97-AF65-F5344CB8AC3E}">
        <p14:creationId xmlns:p14="http://schemas.microsoft.com/office/powerpoint/2010/main" val="1064896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t>Output</a:t>
            </a:r>
          </a:p>
          <a:p>
            <a:pPr lvl="1"/>
            <a:r>
              <a:rPr lang="en-US" b="1" dirty="0"/>
              <a:t>W</a:t>
            </a:r>
            <a:r>
              <a:rPr lang="en-US" b="1" baseline="-25000" dirty="0"/>
              <a:t>2</a:t>
            </a:r>
            <a:r>
              <a:rPr lang="en-US" dirty="0"/>
              <a:t> = (W – F )/S +1, </a:t>
            </a:r>
            <a:r>
              <a:rPr lang="en-US" b="1" dirty="0"/>
              <a:t>H</a:t>
            </a:r>
            <a:r>
              <a:rPr lang="en-US" b="1" baseline="-25000" dirty="0"/>
              <a:t>2</a:t>
            </a:r>
            <a:r>
              <a:rPr lang="en-US" dirty="0"/>
              <a:t> = (H – F )/S +1, </a:t>
            </a:r>
            <a:r>
              <a:rPr lang="en-US" b="1" dirty="0"/>
              <a:t>D</a:t>
            </a:r>
            <a:r>
              <a:rPr lang="en-US" b="1" baseline="-25000" dirty="0"/>
              <a:t>2</a:t>
            </a:r>
            <a:r>
              <a:rPr lang="en-US" baseline="-25000" dirty="0"/>
              <a:t> </a:t>
            </a:r>
            <a:r>
              <a:rPr lang="en-US" dirty="0"/>
              <a:t>= D1</a:t>
            </a:r>
          </a:p>
        </p:txBody>
      </p:sp>
      <p:sp>
        <p:nvSpPr>
          <p:cNvPr id="4" name="Slide Number Placeholder 3"/>
          <p:cNvSpPr>
            <a:spLocks noGrp="1"/>
          </p:cNvSpPr>
          <p:nvPr>
            <p:ph type="sldNum" sz="quarter" idx="5"/>
          </p:nvPr>
        </p:nvSpPr>
        <p:spPr/>
        <p:txBody>
          <a:bodyPr/>
          <a:lstStyle/>
          <a:p>
            <a:fld id="{7837BFB6-AF2A-7B40-8B1B-51FE26A34535}" type="slidenum">
              <a:rPr lang="en-US" smtClean="0"/>
              <a:t>19</a:t>
            </a:fld>
            <a:endParaRPr lang="en-US"/>
          </a:p>
        </p:txBody>
      </p:sp>
    </p:spTree>
    <p:extLst>
      <p:ext uri="{BB962C8B-B14F-4D97-AF65-F5344CB8AC3E}">
        <p14:creationId xmlns:p14="http://schemas.microsoft.com/office/powerpoint/2010/main" val="393130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Thus far we have covered Deep Learning concepts and why it is big deal, this is only a tip of the iceberg and there is lots more.</a:t>
            </a:r>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20</a:t>
            </a:fld>
            <a:endParaRPr lang="en-US"/>
          </a:p>
        </p:txBody>
      </p:sp>
    </p:spTree>
    <p:extLst>
      <p:ext uri="{BB962C8B-B14F-4D97-AF65-F5344CB8AC3E}">
        <p14:creationId xmlns:p14="http://schemas.microsoft.com/office/powerpoint/2010/main" val="1829865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Today I am going to briefly introduce you to Deep Learning, </a:t>
            </a:r>
          </a:p>
          <a:p>
            <a:pPr marL="171450" indent="-171450">
              <a:buFont typeface="Arial" panose="020B0604020202020204" pitchFamily="34" charset="0"/>
              <a:buChar char="•"/>
            </a:pPr>
            <a:r>
              <a:rPr lang="en-US" dirty="0"/>
              <a:t>Deep Learning for Computer Vision</a:t>
            </a:r>
          </a:p>
          <a:p>
            <a:pPr marL="171450" indent="-171450">
              <a:buFont typeface="Arial" panose="020B0604020202020204" pitchFamily="34" charset="0"/>
              <a:buChar char="•"/>
            </a:pPr>
            <a:r>
              <a:rPr lang="en-US" dirty="0"/>
              <a:t>I will then introduce you to Apache MXNet DL framework</a:t>
            </a:r>
          </a:p>
          <a:p>
            <a:pPr marL="171450" indent="-171450">
              <a:buFont typeface="Arial" panose="020B0604020202020204" pitchFamily="34" charset="0"/>
              <a:buChar char="•"/>
            </a:pPr>
            <a:r>
              <a:rPr lang="en-US" dirty="0"/>
              <a:t>Lastly Deep Learning Inference.</a:t>
            </a:r>
          </a:p>
          <a:p>
            <a:pPr marL="171450" indent="-171450">
              <a:buFont typeface="Arial" panose="020B0604020202020204" pitchFamily="34" charset="0"/>
              <a:buChar char="•"/>
            </a:pPr>
            <a:r>
              <a:rPr lang="en-US" dirty="0"/>
              <a:t>So Lets get started</a:t>
            </a:r>
          </a:p>
        </p:txBody>
      </p:sp>
      <p:sp>
        <p:nvSpPr>
          <p:cNvPr id="4" name="Slide Number Placeholder 3"/>
          <p:cNvSpPr>
            <a:spLocks noGrp="1"/>
          </p:cNvSpPr>
          <p:nvPr>
            <p:ph type="sldNum" sz="quarter" idx="10"/>
          </p:nvPr>
        </p:nvSpPr>
        <p:spPr/>
        <p:txBody>
          <a:bodyPr/>
          <a:lstStyle/>
          <a:p>
            <a:fld id="{7837BFB6-AF2A-7B40-8B1B-51FE26A34535}" type="slidenum">
              <a:rPr lang="en-US" smtClean="0"/>
              <a:t>3</a:t>
            </a:fld>
            <a:endParaRPr lang="en-US"/>
          </a:p>
        </p:txBody>
      </p:sp>
    </p:spTree>
    <p:extLst>
      <p:ext uri="{BB962C8B-B14F-4D97-AF65-F5344CB8AC3E}">
        <p14:creationId xmlns:p14="http://schemas.microsoft.com/office/powerpoint/2010/main" val="2094489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Just a bit of background on </a:t>
            </a:r>
            <a:r>
              <a:rPr lang="en-US" dirty="0" err="1"/>
              <a:t>MXNet</a:t>
            </a:r>
            <a:r>
              <a:rPr lang="en-US" dirty="0"/>
              <a:t>:</a:t>
            </a:r>
          </a:p>
          <a:p>
            <a:pPr marL="171450" indent="-171450">
              <a:buFontTx/>
              <a:buChar char="-"/>
            </a:pPr>
            <a:r>
              <a:rPr lang="en-US" dirty="0"/>
              <a:t>It is an Apache open source project. People sometimes think it is an “Amazon Project” but it is not. It is truly open source, decisions are made by the community. However, it is true that AWS is contributing a lot to the project.</a:t>
            </a:r>
          </a:p>
          <a:p>
            <a:pPr marL="171450" indent="-171450">
              <a:buFontTx/>
              <a:buChar char="-"/>
            </a:pPr>
            <a:r>
              <a:rPr lang="en-US" dirty="0"/>
              <a:t>It is a framework for building, training and using DNNs for inference. Similar to TF, </a:t>
            </a:r>
            <a:r>
              <a:rPr lang="en-US" dirty="0" err="1"/>
              <a:t>PyTorch</a:t>
            </a:r>
            <a:r>
              <a:rPr lang="en-US" dirty="0"/>
              <a:t>, etc.</a:t>
            </a:r>
          </a:p>
          <a:p>
            <a:pPr marL="171450" indent="-171450">
              <a:buFontTx/>
              <a:buChar char="-"/>
            </a:pPr>
            <a:r>
              <a:rPr lang="en-US" dirty="0"/>
              <a:t>It originated in the </a:t>
            </a:r>
            <a:r>
              <a:rPr lang="en-US" dirty="0" err="1"/>
              <a:t>adademia</a:t>
            </a:r>
            <a:r>
              <a:rPr lang="en-US" dirty="0"/>
              <a:t>, CMU and UW</a:t>
            </a:r>
          </a:p>
          <a:p>
            <a:pPr marL="171450" indent="-171450">
              <a:buFontTx/>
              <a:buChar char="-"/>
            </a:pPr>
            <a:r>
              <a:rPr lang="en-US" dirty="0"/>
              <a:t>Aws adopted </a:t>
            </a:r>
            <a:r>
              <a:rPr lang="en-US" dirty="0" err="1"/>
              <a:t>MXNet</a:t>
            </a:r>
            <a:r>
              <a:rPr lang="en-US" dirty="0"/>
              <a:t> late 2016 as “DL FW of choice), there’s a nice blog post by AWS CTO (</a:t>
            </a:r>
            <a:r>
              <a:rPr lang="en-US" dirty="0" err="1"/>
              <a:t>Vogels</a:t>
            </a:r>
            <a:r>
              <a:rPr lang="en-US" dirty="0"/>
              <a:t>) explaining more in details. A lot of it is about scalability and </a:t>
            </a:r>
            <a:r>
              <a:rPr lang="en-US" dirty="0" err="1"/>
              <a:t>MXNet</a:t>
            </a:r>
            <a:r>
              <a:rPr lang="en-US" dirty="0"/>
              <a:t> being good for production use.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2634640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lets see what’s different about MXNet. Started Academia and supported by Enterprises</a:t>
            </a:r>
          </a:p>
          <a:p>
            <a:pPr marL="171450" indent="-171450">
              <a:buFont typeface="Arial" panose="020B0604020202020204" pitchFamily="34" charset="0"/>
              <a:buChar char="•"/>
            </a:pPr>
            <a:r>
              <a:rPr lang="en-US" dirty="0"/>
              <a:t>First, It support of </a:t>
            </a:r>
            <a:r>
              <a:rPr lang="en-US" b="1" dirty="0"/>
              <a:t>multiple programming languages</a:t>
            </a:r>
            <a:r>
              <a:rPr lang="en-US" dirty="0"/>
              <a:t> through Simple Syntax. It supports both Imperative and Declarative style of Programming.</a:t>
            </a:r>
          </a:p>
          <a:p>
            <a:pPr marL="171450" indent="-171450">
              <a:buFont typeface="Arial" panose="020B0604020202020204" pitchFamily="34" charset="0"/>
              <a:buChar char="•"/>
            </a:pPr>
            <a:r>
              <a:rPr lang="en-US" dirty="0"/>
              <a:t>Next. you can create highly optimized models for use in Mobile and IOT</a:t>
            </a:r>
          </a:p>
          <a:p>
            <a:pPr marL="171450" indent="-171450">
              <a:buFont typeface="Arial" panose="020B0604020202020204" pitchFamily="34" charset="0"/>
              <a:buChar char="•"/>
            </a:pPr>
            <a:r>
              <a:rPr lang="en-US" dirty="0"/>
              <a:t>It is also Highly performant, i.e., It achieves near linear scaling in training across hundreds of GPUs.</a:t>
            </a:r>
          </a:p>
          <a:p>
            <a:pPr marL="171450" indent="-171450">
              <a:buFont typeface="Arial" panose="020B0604020202020204" pitchFamily="34" charset="0"/>
              <a:buChar char="•"/>
            </a:pPr>
            <a:r>
              <a:rPr lang="en-US" dirty="0"/>
              <a:t>It is truly open source, currently Incubating at Apache. With a show of hands, how many of you know what it means to Incubate at Apache. </a:t>
            </a:r>
          </a:p>
          <a:p>
            <a:pPr marL="628650" lvl="1" indent="-171450">
              <a:buFont typeface="Arial" panose="020B0604020202020204" pitchFamily="34" charset="0"/>
              <a:buChar char="•"/>
            </a:pPr>
            <a:r>
              <a:rPr lang="en-US" dirty="0"/>
              <a:t>Great, for those who do not know Every project before getting accepted by the Apache Software Foundation has to go through the incubation phase where the board assigns long time Apache members as Mentors who guides and monitors the project to see that the governance is democratic and no one organization is unduly influencing.</a:t>
            </a:r>
          </a:p>
          <a:p>
            <a:pPr marL="171450" lvl="0" indent="-171450">
              <a:buFont typeface="Arial" panose="020B0604020202020204" pitchFamily="34" charset="0"/>
              <a:buChar char="•"/>
            </a:pPr>
            <a:r>
              <a:rPr lang="en-US" dirty="0"/>
              <a:t>ONNX Support – This is a new open source initiative driven by Amazon, Facebook and Microsoft to define a Interoperable format for models, this means you can train on any other DL framework and run on MXNet.</a:t>
            </a:r>
          </a:p>
          <a:p>
            <a:pPr marL="171450" lvl="0" indent="-171450">
              <a:buFont typeface="Arial" panose="020B0604020202020204" pitchFamily="34" charset="0"/>
              <a:buChar char="•"/>
            </a:pPr>
            <a:r>
              <a:rPr lang="en-US" dirty="0"/>
              <a:t>Finally, MXNet implements Gluon Imperative APIs, Gluon is an open-source effort by Amazon and Microsoft to standardize APIs for Deep Learning that are simple, ease of understand and high performant. So now you can prototype very quickly, MXNet can also generate highly-efficient Symbolic graph out of this, so you won’t loose performance.</a:t>
            </a:r>
          </a:p>
        </p:txBody>
      </p:sp>
      <p:sp>
        <p:nvSpPr>
          <p:cNvPr id="4" name="Slide Number Placeholder 3"/>
          <p:cNvSpPr>
            <a:spLocks noGrp="1"/>
          </p:cNvSpPr>
          <p:nvPr>
            <p:ph type="sldNum" sz="quarter" idx="10"/>
          </p:nvPr>
        </p:nvSpPr>
        <p:spPr/>
        <p:txBody>
          <a:bodyPr/>
          <a:lstStyle/>
          <a:p>
            <a:fld id="{7837BFB6-AF2A-7B40-8B1B-51FE26A34535}" type="slidenum">
              <a:rPr lang="en-US" smtClean="0"/>
              <a:t>22</a:t>
            </a:fld>
            <a:endParaRPr lang="en-US"/>
          </a:p>
        </p:txBody>
      </p:sp>
    </p:spTree>
    <p:extLst>
      <p:ext uri="{BB962C8B-B14F-4D97-AF65-F5344CB8AC3E}">
        <p14:creationId xmlns:p14="http://schemas.microsoft.com/office/powerpoint/2010/main" val="2529121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Use customer references verbally</a:t>
            </a:r>
          </a:p>
          <a:p>
            <a:pPr marL="0" indent="0">
              <a:spcBef>
                <a:spcPts val="600"/>
              </a:spcBef>
              <a:spcAft>
                <a:spcPts val="600"/>
              </a:spcAft>
              <a:buFont typeface="Arial" panose="020B0604020202020204" pitchFamily="34" charset="0"/>
              <a:buNone/>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Customers that chose MXNet due to multi-GPU training support and high scalability.</a:t>
            </a:r>
          </a:p>
          <a:p>
            <a:pPr marL="171450" lvl="1" indent="-171450" algn="l" defTabSz="914400" rtl="0" eaLnBrk="1" latinLnBrk="0" hangingPunct="1">
              <a:spcBef>
                <a:spcPts val="600"/>
              </a:spcBef>
              <a:spcAft>
                <a:spcPts val="600"/>
              </a:spcAft>
              <a:buFont typeface="Arial" panose="020B0604020202020204" pitchFamily="34" charset="0"/>
              <a:buChar char="•"/>
            </a:pPr>
            <a:r>
              <a:rPr lang="en-US" sz="1200" kern="1200" dirty="0" err="1">
                <a:solidFill>
                  <a:schemeClr val="tx1"/>
                </a:solidFill>
                <a:latin typeface="+mn-lt"/>
                <a:ea typeface="+mn-ea"/>
                <a:cs typeface="+mn-cs"/>
              </a:rPr>
              <a:t>Curalate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TuSimple</a:t>
            </a:r>
            <a:r>
              <a:rPr lang="en-US" sz="1200" kern="1200" dirty="0">
                <a:solidFill>
                  <a:schemeClr val="tx1"/>
                </a:solidFill>
                <a:latin typeface="+mn-lt"/>
                <a:ea typeface="+mn-ea"/>
                <a:cs typeface="+mn-cs"/>
              </a:rPr>
              <a:t>, Borealis AI, NTT Docomo</a:t>
            </a:r>
          </a:p>
          <a:p>
            <a:pPr marL="0" indent="0">
              <a:spcBef>
                <a:spcPts val="600"/>
              </a:spcBef>
              <a:spcAft>
                <a:spcPts val="600"/>
              </a:spcAft>
              <a:buFont typeface="Arial" panose="020B0604020202020204" pitchFamily="34" charset="0"/>
              <a:buNone/>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Designed to be easily wrapped by other languages</a:t>
            </a:r>
          </a:p>
          <a:p>
            <a:pPr marL="171450" lvl="1" indent="-171450" algn="l" defTabSz="914400" rtl="0" eaLnBrk="1" latinLnBrk="0" hangingPunct="1">
              <a:spcBef>
                <a:spcPts val="600"/>
              </a:spcBef>
              <a:spcAft>
                <a:spcPts val="600"/>
              </a:spcAft>
              <a:buFont typeface="Arial" panose="020B0604020202020204" pitchFamily="34" charset="0"/>
              <a:buChar char="•"/>
            </a:pPr>
            <a:r>
              <a:rPr lang="en-US" sz="1200" kern="1200" dirty="0">
                <a:solidFill>
                  <a:schemeClr val="tx1"/>
                </a:solidFill>
                <a:latin typeface="+mn-lt"/>
                <a:ea typeface="+mn-ea"/>
                <a:cs typeface="+mn-cs"/>
              </a:rPr>
              <a:t>Wolfram integrated </a:t>
            </a:r>
            <a:r>
              <a:rPr lang="en-US" sz="1200" kern="1200" dirty="0" err="1">
                <a:solidFill>
                  <a:schemeClr val="tx1"/>
                </a:solidFill>
                <a:latin typeface="+mn-lt"/>
                <a:ea typeface="+mn-ea"/>
                <a:cs typeface="+mn-cs"/>
              </a:rPr>
              <a:t>MXNet</a:t>
            </a:r>
            <a:r>
              <a:rPr lang="en-US" sz="1200" kern="1200" dirty="0">
                <a:solidFill>
                  <a:schemeClr val="tx1"/>
                </a:solidFill>
                <a:latin typeface="+mn-lt"/>
                <a:ea typeface="+mn-ea"/>
                <a:cs typeface="+mn-cs"/>
              </a:rPr>
              <a:t> as the backend of Mathematica for building NN</a:t>
            </a:r>
          </a:p>
          <a:p>
            <a:pPr marL="171450" lvl="1" indent="-171450" algn="l" defTabSz="914400" rtl="0" eaLnBrk="1" latinLnBrk="0" hangingPunct="1">
              <a:spcBef>
                <a:spcPts val="600"/>
              </a:spcBef>
              <a:spcAft>
                <a:spcPts val="600"/>
              </a:spcAft>
              <a:buFont typeface="Arial" panose="020B0604020202020204" pitchFamily="34" charset="0"/>
              <a:buChar char="•"/>
            </a:pPr>
            <a:r>
              <a:rPr lang="en-US" sz="1200" kern="1200" dirty="0" err="1">
                <a:solidFill>
                  <a:schemeClr val="tx1"/>
                </a:solidFill>
                <a:latin typeface="+mn-lt"/>
                <a:ea typeface="+mn-ea"/>
                <a:cs typeface="+mn-cs"/>
              </a:rPr>
              <a:t>Curalate</a:t>
            </a:r>
            <a:r>
              <a:rPr lang="en-US" sz="1200" kern="1200" dirty="0">
                <a:solidFill>
                  <a:schemeClr val="tx1"/>
                </a:solidFill>
                <a:latin typeface="+mn-lt"/>
                <a:ea typeface="+mn-ea"/>
                <a:cs typeface="+mn-cs"/>
              </a:rPr>
              <a:t> is using Scala inference API</a:t>
            </a:r>
          </a:p>
          <a:p>
            <a:pPr marL="0" indent="0">
              <a:spcBef>
                <a:spcPts val="600"/>
              </a:spcBef>
              <a:spcAft>
                <a:spcPts val="600"/>
              </a:spcAft>
              <a:buFont typeface="Arial" panose="020B0604020202020204" pitchFamily="34" charset="0"/>
              <a:buNone/>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 have an enterprise customers who is running 100+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MXNet</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 Gluon models  in production for product recommendation across 26M+ user base</a:t>
            </a:r>
            <a:endParaRPr lang="en-US" dirty="0"/>
          </a:p>
        </p:txBody>
      </p:sp>
    </p:spTree>
    <p:extLst>
      <p:ext uri="{BB962C8B-B14F-4D97-AF65-F5344CB8AC3E}">
        <p14:creationId xmlns:p14="http://schemas.microsoft.com/office/powerpoint/2010/main" val="315451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Thus far we have covered Deep Learning concepts and why it is big deal, this is only a tip of the iceberg and there is lots more.</a:t>
            </a:r>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28</a:t>
            </a:fld>
            <a:endParaRPr lang="en-US"/>
          </a:p>
        </p:txBody>
      </p:sp>
    </p:spTree>
    <p:extLst>
      <p:ext uri="{BB962C8B-B14F-4D97-AF65-F5344CB8AC3E}">
        <p14:creationId xmlns:p14="http://schemas.microsoft.com/office/powerpoint/2010/main" val="3007937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OK, </a:t>
            </a:r>
            <a:r>
              <a:rPr lang="en-US" b="1" dirty="0"/>
              <a:t>so hopefully by now you are convinced </a:t>
            </a:r>
            <a:r>
              <a:rPr lang="en-US" dirty="0"/>
              <a:t>that Deep Learning is awesome, and the next thing you want to do is use it in your production system.</a:t>
            </a:r>
          </a:p>
          <a:p>
            <a:endParaRPr lang="en-US" dirty="0"/>
          </a:p>
          <a:p>
            <a:r>
              <a:rPr lang="en-US" dirty="0"/>
              <a:t>So, how</a:t>
            </a:r>
            <a:r>
              <a:rPr lang="en-US" baseline="0" dirty="0"/>
              <a:t> do you actually use a deep learning model in your production environment?</a:t>
            </a:r>
          </a:p>
          <a:p>
            <a:r>
              <a:rPr lang="en-US" baseline="0" dirty="0"/>
              <a:t>Let’s start with the outcome we’re trying to achieve. In fact, it is pretty straight-forward, and is not very different than deploying any other service.</a:t>
            </a:r>
          </a:p>
          <a:p>
            <a:pPr marL="228600" indent="-228600">
              <a:buAutoNum type="arabicParenBoth"/>
            </a:pPr>
            <a:r>
              <a:rPr lang="en-US" baseline="0" dirty="0"/>
              <a:t>We have a trained model, that we want to use for inference,</a:t>
            </a:r>
          </a:p>
          <a:p>
            <a:pPr marL="228600" indent="-228600">
              <a:buAutoNum type="arabicParenBoth"/>
            </a:pPr>
            <a:r>
              <a:rPr lang="en-US" baseline="0" dirty="0"/>
              <a:t>We have a bunch of clients: mobile, desktop, </a:t>
            </a:r>
            <a:r>
              <a:rPr lang="en-US" baseline="0" dirty="0" err="1"/>
              <a:t>iot</a:t>
            </a:r>
            <a:r>
              <a:rPr lang="en-US" baseline="0" dirty="0"/>
              <a:t>, cloud – or any combination of those</a:t>
            </a:r>
          </a:p>
          <a:p>
            <a:pPr marL="228600" indent="-228600">
              <a:buAutoNum type="arabicParenBoth"/>
            </a:pPr>
            <a:r>
              <a:rPr lang="en-US" baseline="0" dirty="0"/>
              <a:t>We want to have a server of sorts, hosting a trained model, exposing an inference API, which when called runs a feed forward through the network doing the deep learning “magic” Naveen explained earlier.</a:t>
            </a:r>
          </a:p>
          <a:p>
            <a:endParaRPr lang="en-US" baseline="0" dirty="0"/>
          </a:p>
          <a:p>
            <a:r>
              <a:rPr lang="en-US" baseline="0" dirty="0"/>
              <a:t>That’s a very simple schema of model serving setup.</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270150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As we saw in the previous slide, in many ways, serving deep learning models is similar to other, more traditional, serving frameworks out there, such as Apache Tomcat. And indeed in many ways, Model Serving is undifferentiated heavy lifting. That is a term we use and focus on in AWS a lot. What it means is all of the aspects that are necessary to get the job done, </a:t>
            </a:r>
            <a:r>
              <a:rPr lang="en-US" sz="1200" b="0" i="0" kern="1200" dirty="0">
                <a:solidFill>
                  <a:schemeClr val="tx1"/>
                </a:solidFill>
                <a:effectLst/>
                <a:latin typeface="Amazon Ember Regular" charset="0"/>
                <a:ea typeface="+mn-ea"/>
                <a:cs typeface="+mn-cs"/>
              </a:rPr>
              <a:t>but that are not differentiating your business, things like setting up servers, networks, etc. is all UHL. </a:t>
            </a:r>
          </a:p>
          <a:p>
            <a:endParaRPr lang="en-US" sz="1200" b="0" i="0" kern="1200" baseline="0" dirty="0">
              <a:solidFill>
                <a:schemeClr val="tx1"/>
              </a:solidFill>
              <a:effectLst/>
              <a:latin typeface="Amazon Ember Regular" charset="0"/>
              <a:ea typeface="+mn-ea"/>
              <a:cs typeface="+mn-cs"/>
            </a:endParaRPr>
          </a:p>
          <a:p>
            <a:r>
              <a:rPr lang="en-US" sz="1200" b="0" i="0" kern="1200" baseline="0" dirty="0">
                <a:solidFill>
                  <a:schemeClr val="tx1"/>
                </a:solidFill>
                <a:effectLst/>
                <a:latin typeface="Amazon Ember Regular" charset="0"/>
                <a:ea typeface="+mn-ea"/>
                <a:cs typeface="+mn-cs"/>
              </a:rPr>
              <a:t>Let’s quickly go over the main concerns Model Serving system needs to address:</a:t>
            </a:r>
          </a:p>
          <a:p>
            <a:r>
              <a:rPr lang="en-US" sz="1200" b="0" i="0" kern="1200" baseline="0" dirty="0">
                <a:solidFill>
                  <a:schemeClr val="tx1"/>
                </a:solidFill>
                <a:effectLst/>
                <a:latin typeface="Amazon Ember Regular" charset="0"/>
                <a:ea typeface="+mn-ea"/>
                <a:cs typeface="+mn-cs"/>
              </a:rPr>
              <a:t>- </a:t>
            </a:r>
            <a:r>
              <a:rPr lang="en-US" sz="1200" b="1" i="0" kern="1200" baseline="0" dirty="0">
                <a:solidFill>
                  <a:schemeClr val="tx1"/>
                </a:solidFill>
                <a:effectLst/>
                <a:latin typeface="Amazon Ember Regular" charset="0"/>
                <a:ea typeface="+mn-ea"/>
                <a:cs typeface="+mn-cs"/>
              </a:rPr>
              <a:t>Performance </a:t>
            </a:r>
            <a:r>
              <a:rPr lang="mr-IN" sz="1200" b="0" i="0" kern="1200" baseline="0" dirty="0">
                <a:solidFill>
                  <a:schemeClr val="tx1"/>
                </a:solidFill>
                <a:effectLst/>
                <a:latin typeface="Amazon Ember Regular" charset="0"/>
                <a:ea typeface="+mn-ea"/>
                <a:cs typeface="+mn-cs"/>
              </a:rPr>
              <a:t>–</a:t>
            </a:r>
            <a:r>
              <a:rPr lang="en-US" sz="1200" b="0" i="0" kern="1200" baseline="0" dirty="0">
                <a:solidFill>
                  <a:schemeClr val="tx1"/>
                </a:solidFill>
                <a:effectLst/>
                <a:latin typeface="Amazon Ember Regular" charset="0"/>
                <a:ea typeface="+mn-ea"/>
                <a:cs typeface="+mn-cs"/>
              </a:rPr>
              <a:t> this concern is about providing a scalable architecture that is able to meet target TPS, making an efficient use of the available compute resources, strike the right balance between throughput and latency. It is especially important for Deep Learning, since the computational load of running a single inference is typically significant. As a reference, a model such as ResNet-152 requires billions of FLOPs for a single forward pass.</a:t>
            </a:r>
          </a:p>
          <a:p>
            <a:pPr marL="171450" indent="-171450">
              <a:buFontTx/>
              <a:buChar char="-"/>
            </a:pPr>
            <a:r>
              <a:rPr lang="en-US" b="1" baseline="0" dirty="0"/>
              <a:t>Availability</a:t>
            </a:r>
            <a:r>
              <a:rPr lang="en-US" baseline="0" dirty="0"/>
              <a:t> </a:t>
            </a:r>
            <a:r>
              <a:rPr lang="mr-IN" baseline="0" dirty="0"/>
              <a:t>–</a:t>
            </a:r>
            <a:r>
              <a:rPr lang="en-US" baseline="0" dirty="0"/>
              <a:t> to make your application working properly all the time, you want to minimize down time, and avoid offline status when load is high, or when you are busy deploying a new model.</a:t>
            </a:r>
          </a:p>
          <a:p>
            <a:pPr marL="171450" indent="-171450">
              <a:buFontTx/>
              <a:buChar char="-"/>
            </a:pPr>
            <a:r>
              <a:rPr lang="en-US" b="1" baseline="0" dirty="0"/>
              <a:t>Networking </a:t>
            </a:r>
            <a:r>
              <a:rPr lang="mr-IN" b="0" baseline="0" dirty="0"/>
              <a:t>–</a:t>
            </a:r>
            <a:r>
              <a:rPr lang="en-US" b="0" baseline="0" dirty="0"/>
              <a:t> making your model consumable means you need to expose a network endpoint that clients can call to get predictions. This endpoint needs to support standard interfaces such as HTTP, error codes, security and more.</a:t>
            </a:r>
          </a:p>
          <a:p>
            <a:pPr marL="171450" indent="-171450">
              <a:buFontTx/>
              <a:buChar char="-"/>
            </a:pPr>
            <a:r>
              <a:rPr lang="en-US" b="1" baseline="0" dirty="0"/>
              <a:t>Monitoring</a:t>
            </a:r>
            <a:r>
              <a:rPr lang="en-US" b="0" baseline="0" dirty="0"/>
              <a:t> </a:t>
            </a:r>
            <a:r>
              <a:rPr lang="mr-IN" b="0" baseline="0" dirty="0"/>
              <a:t>–</a:t>
            </a:r>
            <a:r>
              <a:rPr lang="en-US" b="0" baseline="0" dirty="0"/>
              <a:t> having any service in production means you need the ability to look into your operational metrics in near-real time; things like resource utilization on host, inference latencies, requests and errors.</a:t>
            </a:r>
          </a:p>
          <a:p>
            <a:pPr marL="171450" indent="-171450">
              <a:buFontTx/>
              <a:buChar char="-"/>
            </a:pPr>
            <a:r>
              <a:rPr lang="en-US" b="1" baseline="0" dirty="0"/>
              <a:t>Model Decoupling</a:t>
            </a:r>
            <a:r>
              <a:rPr lang="mr-IN" b="0" baseline="0" dirty="0"/>
              <a:t>–</a:t>
            </a:r>
            <a:r>
              <a:rPr lang="en-US" b="0" baseline="0" dirty="0"/>
              <a:t> when you are serving models you want to offer a way that enables to use trained models without knowing anything about their inner working details. The model may be identifying cats in images, or doing sentiment analysis. No change should be done to the server beyond deploying a different model.</a:t>
            </a:r>
          </a:p>
          <a:p>
            <a:pPr marL="171450" indent="-171450">
              <a:buFontTx/>
              <a:buChar char="-"/>
            </a:pPr>
            <a:r>
              <a:rPr lang="en-US" b="1" baseline="0" dirty="0"/>
              <a:t>Cross Framework</a:t>
            </a:r>
            <a:r>
              <a:rPr lang="en-US" b="0" baseline="0" dirty="0"/>
              <a:t> </a:t>
            </a:r>
            <a:r>
              <a:rPr lang="mr-IN" b="0" baseline="0" dirty="0"/>
              <a:t>–</a:t>
            </a:r>
            <a:r>
              <a:rPr lang="en-US" b="0" baseline="0" dirty="0"/>
              <a:t> there are many different Neural Network frameworks: </a:t>
            </a:r>
            <a:r>
              <a:rPr lang="en-US" b="0" baseline="0" dirty="0" err="1"/>
              <a:t>MXNet</a:t>
            </a:r>
            <a:r>
              <a:rPr lang="en-US" b="0" baseline="0" dirty="0"/>
              <a:t>, </a:t>
            </a:r>
            <a:r>
              <a:rPr lang="en-US" b="0" baseline="0" dirty="0" err="1"/>
              <a:t>TensorFlow</a:t>
            </a:r>
            <a:r>
              <a:rPr lang="en-US" b="0" baseline="0" dirty="0"/>
              <a:t>, </a:t>
            </a:r>
            <a:r>
              <a:rPr lang="en-US" b="0" baseline="0" dirty="0" err="1"/>
              <a:t>PyTorch</a:t>
            </a:r>
            <a:r>
              <a:rPr lang="en-US" b="0" baseline="0" dirty="0"/>
              <a:t>, </a:t>
            </a:r>
            <a:r>
              <a:rPr lang="en-US" b="0" baseline="0" dirty="0" err="1"/>
              <a:t>Caffe</a:t>
            </a:r>
            <a:r>
              <a:rPr lang="en-US" b="0" baseline="0" dirty="0"/>
              <a:t>, and more. “Same Same, But Different” - all similar, but different in style and implementation details. We want a model server that just works, regardless of the framework used to build and train the model.</a:t>
            </a:r>
          </a:p>
          <a:p>
            <a:pPr marL="171450" indent="-171450">
              <a:buFontTx/>
              <a:buChar char="-"/>
            </a:pPr>
            <a:r>
              <a:rPr lang="en-US" b="1" baseline="0" dirty="0"/>
              <a:t>Cross Platform</a:t>
            </a:r>
            <a:r>
              <a:rPr lang="en-US" b="0" baseline="0" dirty="0"/>
              <a:t> </a:t>
            </a:r>
            <a:r>
              <a:rPr lang="mr-IN" b="0" baseline="0" dirty="0"/>
              <a:t>–</a:t>
            </a:r>
            <a:r>
              <a:rPr lang="en-US" b="0" baseline="0" dirty="0"/>
              <a:t> similar to how there are many frameworks, there are also many platforms you can run your server on. From the OS (Linux, Windows) to the actual compute processor which can be a CPU, a GPU or a TPU. </a:t>
            </a:r>
          </a:p>
          <a:p>
            <a:pPr marL="0" indent="0">
              <a:buFontTx/>
              <a:buNone/>
            </a:pPr>
            <a:endParaRPr lang="en-US" b="0" baseline="0" dirty="0"/>
          </a:p>
          <a:p>
            <a:pPr marL="0" indent="0">
              <a:buFontTx/>
              <a:buNone/>
            </a:pPr>
            <a:r>
              <a:rPr lang="en-US" b="0" baseline="0" dirty="0"/>
              <a:t>And beyond all of that, one uber-concern that is an important meta concern is </a:t>
            </a:r>
            <a:r>
              <a:rPr lang="en-US" b="1" baseline="0" dirty="0"/>
              <a:t>Ease of Use</a:t>
            </a:r>
            <a:r>
              <a:rPr lang="en-US" b="0" baseline="0" dirty="0"/>
              <a:t> </a:t>
            </a:r>
            <a:r>
              <a:rPr lang="mr-IN" b="0" baseline="0" dirty="0"/>
              <a:t>–</a:t>
            </a:r>
            <a:r>
              <a:rPr lang="en-US" b="0" baseline="0" dirty="0"/>
              <a:t> all of the concerns just mentioned needs to be addressed in a way that is easy to use, quick to learn, and just work!</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34332318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Just a bit of background on </a:t>
            </a:r>
            <a:r>
              <a:rPr lang="en-US" dirty="0" err="1"/>
              <a:t>MXNet</a:t>
            </a:r>
            <a:r>
              <a:rPr lang="en-US" dirty="0"/>
              <a:t>:</a:t>
            </a:r>
          </a:p>
          <a:p>
            <a:pPr marL="171450" indent="-171450">
              <a:buFontTx/>
              <a:buChar char="-"/>
            </a:pPr>
            <a:r>
              <a:rPr lang="en-US" dirty="0"/>
              <a:t>It is an Apache open source project. People sometimes think it is an “Amazon Project” but it is not. It is truly open source, decisions are made by the community. However, it is true that AWS is contributing a lot to the project.</a:t>
            </a:r>
          </a:p>
          <a:p>
            <a:pPr marL="171450" indent="-171450">
              <a:buFontTx/>
              <a:buChar char="-"/>
            </a:pPr>
            <a:r>
              <a:rPr lang="en-US" dirty="0"/>
              <a:t>It is a framework for building, training and using DNNs for inference. Similar to TF, </a:t>
            </a:r>
            <a:r>
              <a:rPr lang="en-US" dirty="0" err="1"/>
              <a:t>PyTorch</a:t>
            </a:r>
            <a:r>
              <a:rPr lang="en-US" dirty="0"/>
              <a:t>, etc.</a:t>
            </a:r>
          </a:p>
          <a:p>
            <a:pPr marL="171450" indent="-171450">
              <a:buFontTx/>
              <a:buChar char="-"/>
            </a:pPr>
            <a:r>
              <a:rPr lang="en-US" dirty="0"/>
              <a:t>It originated in the </a:t>
            </a:r>
            <a:r>
              <a:rPr lang="en-US" dirty="0" err="1"/>
              <a:t>adademia</a:t>
            </a:r>
            <a:r>
              <a:rPr lang="en-US" dirty="0"/>
              <a:t>, CMU and UW</a:t>
            </a:r>
          </a:p>
          <a:p>
            <a:pPr marL="171450" indent="-171450">
              <a:buFontTx/>
              <a:buChar char="-"/>
            </a:pPr>
            <a:r>
              <a:rPr lang="en-US" dirty="0"/>
              <a:t>Aws adopted </a:t>
            </a:r>
            <a:r>
              <a:rPr lang="en-US" dirty="0" err="1"/>
              <a:t>MXNet</a:t>
            </a:r>
            <a:r>
              <a:rPr lang="en-US" dirty="0"/>
              <a:t> late 2016 as “DL FW of choice), there’s a nice blog post by AWS CTO (</a:t>
            </a:r>
            <a:r>
              <a:rPr lang="en-US" dirty="0" err="1"/>
              <a:t>Vogels</a:t>
            </a:r>
            <a:r>
              <a:rPr lang="en-US" dirty="0"/>
              <a:t>) explaining more in details. A lot of it is about scalability and </a:t>
            </a:r>
            <a:r>
              <a:rPr lang="en-US" dirty="0" err="1"/>
              <a:t>MXNet</a:t>
            </a:r>
            <a:r>
              <a:rPr lang="en-US" dirty="0"/>
              <a:t> being good for production use.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3569020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www.reddit.com</a:t>
            </a:r>
            <a:r>
              <a:rPr lang="en-US" dirty="0"/>
              <a:t>/r/</a:t>
            </a:r>
            <a:r>
              <a:rPr lang="en-US" dirty="0" err="1"/>
              <a:t>mxnet</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3890797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GitHub Repo of MXNet</a:t>
            </a:r>
          </a:p>
          <a:p>
            <a:endParaRPr lang="en-US" dirty="0"/>
          </a:p>
          <a:p>
            <a:r>
              <a:rPr lang="en-US" dirty="0"/>
              <a:t>Blog on this topic.</a:t>
            </a:r>
          </a:p>
          <a:p>
            <a:endParaRPr lang="en-US" dirty="0"/>
          </a:p>
          <a:p>
            <a:r>
              <a:rPr lang="en-US" dirty="0"/>
              <a:t>Code Sample</a:t>
            </a:r>
          </a:p>
          <a:p>
            <a:endParaRPr lang="en-US" dirty="0"/>
          </a:p>
          <a:p>
            <a:r>
              <a:rPr lang="en-US" dirty="0"/>
              <a:t>Gluon has a great set of tutorials to learn deep learning starting from the basics all the way to building a Object Detector on images containing multiple objects.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Deep Learning Book by </a:t>
            </a:r>
            <a:r>
              <a:rPr lang="en-US" dirty="0" err="1"/>
              <a:t>Yoshua</a:t>
            </a:r>
            <a:r>
              <a:rPr lang="en-US" dirty="0"/>
              <a:t> </a:t>
            </a:r>
            <a:r>
              <a:rPr lang="en-US" dirty="0" err="1"/>
              <a:t>Bengio</a:t>
            </a:r>
            <a:r>
              <a:rPr lang="en-US" dirty="0"/>
              <a:t> and others is great if you want go really get a deep understanding of DL.</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34</a:t>
            </a:fld>
            <a:endParaRPr lang="en-US"/>
          </a:p>
        </p:txBody>
      </p:sp>
    </p:spTree>
    <p:extLst>
      <p:ext uri="{BB962C8B-B14F-4D97-AF65-F5344CB8AC3E}">
        <p14:creationId xmlns:p14="http://schemas.microsoft.com/office/powerpoint/2010/main" val="1616652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If you have questions or want to chat more – I’ll be around, so feel free to drop by!</a:t>
            </a:r>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35</a:t>
            </a:fld>
            <a:endParaRPr lang="en-US"/>
          </a:p>
        </p:txBody>
      </p:sp>
    </p:spTree>
    <p:extLst>
      <p:ext uri="{BB962C8B-B14F-4D97-AF65-F5344CB8AC3E}">
        <p14:creationId xmlns:p14="http://schemas.microsoft.com/office/powerpoint/2010/main" val="509441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me start out by asking how many of you know the difference between ML &amp; Deep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 you all know Machine Learning is about using algorithms to learn patterns from raw data and make decisions.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traditional ML, before you could use a Algorithm, you had to go through a step called Feature extraction where you carefully handcrafted </a:t>
            </a:r>
            <a:r>
              <a:rPr lang="en-US" b="1" dirty="0"/>
              <a:t>the salient features </a:t>
            </a:r>
            <a:r>
              <a:rPr lang="en-US" dirty="0"/>
              <a:t>of your data, this had some drawbacks from requiring domain expert, being error-prone and it did not work for new problems.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Deep Learning or Neural Networks solves these problems differently. The term Deep Learning or Neural Networks is used Interchangeably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area of neural network design was originally inspired by how learning happens in our brain. Today it has diverged to become more of a engineering and algorithm challenge to solve various ML tasks.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this system, the </a:t>
            </a:r>
            <a:r>
              <a:rPr lang="en-US" b="1" dirty="0"/>
              <a:t>most important features are learnt by itself</a:t>
            </a:r>
            <a:r>
              <a:rPr lang="en-US" b="1" baseline="0" dirty="0"/>
              <a:t> </a:t>
            </a:r>
            <a:r>
              <a:rPr lang="en-US" baseline="0" dirty="0"/>
              <a:t>from experience. It understands in terms of hierarchy of concepts building one concept at a time.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Lets take an example of Image classification task where the objective is given an image, to find the most prominent object in the image from a predefined set of classes.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Consider this network of many layers, which can classify images into 3 different categories.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First, you have an input layer to which you feed the input raw pixels.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then there is the first hidden layer which tries to learn edges by looking at the brightness of the neighboring pixels.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layers between input and output are called hidden layers because the values are not given in the data and the network should learn values that are required to explain the relationship.</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2</a:t>
            </a:r>
            <a:r>
              <a:rPr lang="en-US" baseline="30000" dirty="0"/>
              <a:t>nd</a:t>
            </a:r>
            <a:r>
              <a:rPr lang="en-US" baseline="0" dirty="0"/>
              <a:t> hidden layer is extracting corners and contours.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3</a:t>
            </a:r>
            <a:r>
              <a:rPr lang="en-US" baseline="30000" dirty="0"/>
              <a:t>rd</a:t>
            </a:r>
            <a:r>
              <a:rPr lang="en-US" baseline="0" dirty="0"/>
              <a:t> hidden layer learning object parts in the image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finally the output layer tells you what object it is from the predefined set of classes. Here we have 3 classes and we get confidence score for each of them. For the output dog we would get a higher probability score.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dirty="0"/>
              <a:t>It is important to note that the word deep in Deep Learning is not to mean that the system is gaining deeper understanding, rather to say that the number of layers is very large. </a:t>
            </a:r>
            <a:r>
              <a:rPr lang="en-US" i="1" dirty="0"/>
              <a:t>The number of layers in the network is also called depth of the Network</a:t>
            </a:r>
          </a:p>
        </p:txBody>
      </p:sp>
      <p:sp>
        <p:nvSpPr>
          <p:cNvPr id="4" name="Slide Number Placeholder 3"/>
          <p:cNvSpPr>
            <a:spLocks noGrp="1"/>
          </p:cNvSpPr>
          <p:nvPr>
            <p:ph type="sldNum" sz="quarter" idx="10"/>
          </p:nvPr>
        </p:nvSpPr>
        <p:spPr/>
        <p:txBody>
          <a:bodyPr/>
          <a:lstStyle/>
          <a:p>
            <a:fld id="{7837BFB6-AF2A-7B40-8B1B-51FE26A34535}" type="slidenum">
              <a:rPr lang="en-US" smtClean="0"/>
              <a:t>4</a:t>
            </a:fld>
            <a:endParaRPr lang="en-US"/>
          </a:p>
        </p:txBody>
      </p:sp>
    </p:spTree>
    <p:extLst>
      <p:ext uri="{BB962C8B-B14F-4D97-AF65-F5344CB8AC3E}">
        <p14:creationId xmlns:p14="http://schemas.microsoft.com/office/powerpoint/2010/main" val="3481651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Hopefully you are convinced that Deep Learning is a here to stay and useful . So, lets see how it works.</a:t>
            </a:r>
          </a:p>
          <a:p>
            <a:r>
              <a:rPr lang="en-US" dirty="0"/>
              <a:t>Deep Learning has 2 phases:</a:t>
            </a:r>
          </a:p>
          <a:p>
            <a:r>
              <a:rPr lang="en-US" dirty="0"/>
              <a:t>1</a:t>
            </a:r>
            <a:r>
              <a:rPr lang="en-US" baseline="30000" dirty="0"/>
              <a:t>st</a:t>
            </a:r>
            <a:r>
              <a:rPr lang="en-US" dirty="0"/>
              <a:t> is Training where you build a neural network and pass through it lots and lots of data.</a:t>
            </a:r>
          </a:p>
          <a:p>
            <a:r>
              <a:rPr lang="en-US" dirty="0"/>
              <a:t>Lets consider this dummy network, we have an input layer with 2 inputs x1 and x2, a hidden layer and a output layer with single output. The connection between layers have weights, and they start out with randomly initialized. </a:t>
            </a:r>
          </a:p>
          <a:p>
            <a:pPr marL="171450" indent="-171450">
              <a:buFont typeface="Arial" charset="0"/>
              <a:buChar char="•"/>
            </a:pPr>
            <a:r>
              <a:rPr lang="en-US" baseline="0" dirty="0">
                <a:sym typeface="Wingdings"/>
              </a:rPr>
              <a:t>So How does learning happen ?</a:t>
            </a:r>
          </a:p>
          <a:p>
            <a:pPr marL="628650" lvl="1" indent="-171450">
              <a:buFont typeface="Arial" charset="0"/>
              <a:buChar char="•"/>
            </a:pPr>
            <a:r>
              <a:rPr lang="en-US" baseline="0" dirty="0"/>
              <a:t>We feed the networks with samples from the dataset and see what output it produces </a:t>
            </a:r>
            <a:r>
              <a:rPr lang="mr-IN" baseline="0" dirty="0"/>
              <a:t>–</a:t>
            </a:r>
            <a:r>
              <a:rPr lang="en-US" baseline="0" dirty="0"/>
              <a:t> this is also called forward propagation or forward pass.</a:t>
            </a:r>
          </a:p>
          <a:p>
            <a:pPr marL="628650" lvl="1" indent="-171450">
              <a:buFont typeface="Arial" charset="0"/>
              <a:buChar char="•"/>
            </a:pPr>
            <a:r>
              <a:rPr lang="en-US" baseline="0" dirty="0"/>
              <a:t>Verify the output against the ground truth and calculate the loss, if the output does not meet the objective we propagate back the loss and update the weights finding gradients of each weight. This is called Backward propagation or backward pass. Mathematically this is chain rule applied on the graph.</a:t>
            </a:r>
          </a:p>
          <a:p>
            <a:pPr marL="628650" lvl="1" indent="-171450">
              <a:buFont typeface="Arial" charset="0"/>
              <a:buChar char="•"/>
            </a:pPr>
            <a:r>
              <a:rPr lang="en-US" baseline="0" dirty="0"/>
              <a:t>We do this many many times until the network learns the weights to meet the objective </a:t>
            </a:r>
          </a:p>
          <a:p>
            <a:pPr marL="628650" lvl="1" indent="-171450">
              <a:buFont typeface="Arial" charset="0"/>
              <a:buChar char="•"/>
            </a:pPr>
            <a:r>
              <a:rPr lang="en-US" baseline="0" dirty="0"/>
              <a:t>At which point we get a Pre-trained model.</a:t>
            </a:r>
          </a:p>
          <a:p>
            <a:pPr marL="171450" lvl="0" indent="-171450">
              <a:buFont typeface="Arial" charset="0"/>
              <a:buChar char="•"/>
            </a:pPr>
            <a:r>
              <a:rPr lang="en-US" baseline="0" dirty="0"/>
              <a:t>The Backwards Pass is where learning happens. Through repeated iterations, we use gradients to reduce the loss and increase the accuracy of the model.</a:t>
            </a:r>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5</a:t>
            </a:fld>
            <a:endParaRPr lang="en-US"/>
          </a:p>
        </p:txBody>
      </p:sp>
    </p:spTree>
    <p:extLst>
      <p:ext uri="{BB962C8B-B14F-4D97-AF65-F5344CB8AC3E}">
        <p14:creationId xmlns:p14="http://schemas.microsoft.com/office/powerpoint/2010/main" val="4132804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Inference is applying new data on a pre-trained model to get predictions, its basically only running forward pass of the network.</a:t>
            </a:r>
          </a:p>
          <a:p>
            <a:r>
              <a:rPr lang="en-US" dirty="0"/>
              <a:t>Now Inference can be done in two modes</a:t>
            </a:r>
          </a:p>
          <a:p>
            <a:r>
              <a:rPr lang="en-US" dirty="0"/>
              <a:t>First, You can run Online or Real-time mode where you need result immediately from your model. For example a model that does Fraud-detection.</a:t>
            </a:r>
          </a:p>
          <a:p>
            <a:r>
              <a:rPr lang="en-US" dirty="0"/>
              <a:t>And you can run in Offline or Batch mode when you have a large dataset. This is useful when</a:t>
            </a:r>
          </a:p>
          <a:p>
            <a:pPr marL="171450" indent="-171450">
              <a:buFont typeface="Arial" panose="020B0604020202020204" pitchFamily="34" charset="0"/>
              <a:buChar char="•"/>
            </a:pPr>
            <a:r>
              <a:rPr lang="en-US" dirty="0"/>
              <a:t>Pre-computations are necessary,  for services that have low-latency requirements such as Recommender systems</a:t>
            </a:r>
          </a:p>
          <a:p>
            <a:pPr marL="171450" indent="-171450">
              <a:buFont typeface="Arial" panose="020B0604020202020204" pitchFamily="34" charset="0"/>
              <a:buChar char="•"/>
            </a:pPr>
            <a:r>
              <a:rPr lang="en-US" dirty="0"/>
              <a:t>Or if you want to backfill Historic data with the state of the art model.</a:t>
            </a:r>
          </a:p>
          <a:p>
            <a:pPr marL="171450" indent="-171450">
              <a:buFont typeface="Arial" panose="020B0604020202020204" pitchFamily="34" charset="0"/>
              <a:buChar char="•"/>
            </a:pPr>
            <a:r>
              <a:rPr lang="en-US" dirty="0"/>
              <a:t>Another use-case is when you want to Test new models on historic data to verify if they yield better results before they are deployed in production</a:t>
            </a:r>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6</a:t>
            </a:fld>
            <a:endParaRPr lang="en-US"/>
          </a:p>
        </p:txBody>
      </p:sp>
    </p:spTree>
    <p:extLst>
      <p:ext uri="{BB962C8B-B14F-4D97-AF65-F5344CB8AC3E}">
        <p14:creationId xmlns:p14="http://schemas.microsoft.com/office/powerpoint/2010/main" val="3015096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look at some popular types of Learning in Neural Networks.</a:t>
            </a:r>
          </a:p>
          <a:p>
            <a:pPr marL="171450" indent="-171450">
              <a:buFont typeface="Arial" panose="020B0604020202020204" pitchFamily="34" charset="0"/>
              <a:buChar char="•"/>
            </a:pPr>
            <a:r>
              <a:rPr lang="en-US" dirty="0"/>
              <a:t>Supervised learning, you tell the </a:t>
            </a:r>
            <a:r>
              <a:rPr lang="en-US" sz="1200" b="0" i="0" kern="1200" dirty="0">
                <a:solidFill>
                  <a:schemeClr val="tx1"/>
                </a:solidFill>
                <a:effectLst/>
                <a:latin typeface="+mn-lt"/>
                <a:ea typeface="+mn-ea"/>
                <a:cs typeface="+mn-cs"/>
              </a:rPr>
              <a:t>computer </a:t>
            </a:r>
            <a:r>
              <a:rPr lang="en-US" dirty="0"/>
              <a:t>program </a:t>
            </a:r>
            <a:r>
              <a:rPr lang="en-US" sz="1200" b="0" i="0" kern="1200" dirty="0">
                <a:solidFill>
                  <a:schemeClr val="tx1"/>
                </a:solidFill>
                <a:effectLst/>
                <a:latin typeface="+mn-lt"/>
                <a:ea typeface="+mn-ea"/>
                <a:cs typeface="+mn-cs"/>
              </a:rPr>
              <a:t>what semantic content is contained in your data, often thousands of input at a time. For example here is an image and it contains a `dog`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Applications that are leveraging include Image classification, Speech Recognition, Machine translation.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Unsupervised Learning, We try to make sense of the unlabeled data and get information from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Clustering, Association discovery. You could use Clustering to do topic modeling on a corpus of text data. </a:t>
            </a:r>
          </a:p>
          <a:p>
            <a:pPr marL="171450" indent="-171450">
              <a:buFont typeface="Arial" panose="020B0604020202020204" pitchFamily="34" charset="0"/>
              <a:buChar char="•"/>
            </a:pPr>
            <a:r>
              <a:rPr lang="en-US" dirty="0"/>
              <a:t>Active Learning is a semi-supervised learning technique that uses a human in the middle of the pipeline. There is lots of unlabeled data, this system tries to learn concepts from this data and when uncertain it queries users for labels.</a:t>
            </a:r>
          </a:p>
          <a:p>
            <a:pPr marL="171450" indent="-171450">
              <a:buFont typeface="Arial" panose="020B0604020202020204" pitchFamily="34" charset="0"/>
              <a:buChar char="•"/>
            </a:pPr>
            <a:r>
              <a:rPr lang="en-US" dirty="0"/>
              <a:t>Reinforcement learning where the system or an agent is learning based on the experiences in its current environment through the use of rewards and feedback.</a:t>
            </a:r>
          </a:p>
        </p:txBody>
      </p:sp>
      <p:sp>
        <p:nvSpPr>
          <p:cNvPr id="4" name="Slide Number Placeholder 3"/>
          <p:cNvSpPr>
            <a:spLocks noGrp="1"/>
          </p:cNvSpPr>
          <p:nvPr>
            <p:ph type="sldNum" sz="quarter" idx="10"/>
          </p:nvPr>
        </p:nvSpPr>
        <p:spPr/>
        <p:txBody>
          <a:bodyPr/>
          <a:lstStyle/>
          <a:p>
            <a:fld id="{7837BFB6-AF2A-7B40-8B1B-51FE26A34535}" type="slidenum">
              <a:rPr lang="en-US" smtClean="0"/>
              <a:t>7</a:t>
            </a:fld>
            <a:endParaRPr lang="en-US"/>
          </a:p>
        </p:txBody>
      </p:sp>
    </p:spTree>
    <p:extLst>
      <p:ext uri="{BB962C8B-B14F-4D97-AF65-F5344CB8AC3E}">
        <p14:creationId xmlns:p14="http://schemas.microsoft.com/office/powerpoint/2010/main" val="104760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look at how to train a neural network, invariably there is some form of data pre-processing required. one of them is normalizing your data so no one input has undue influence on the weights learnt, we do this by centering data and subtracting the mean of the input from every input.</a:t>
            </a:r>
          </a:p>
          <a:p>
            <a:r>
              <a:rPr lang="en-US" dirty="0"/>
              <a:t>Next we will define the neural network, earlier we saw MLP with hidden layers. Number of layers and number of units in each layer are hyper-parameters.</a:t>
            </a:r>
          </a:p>
          <a:p>
            <a:r>
              <a:rPr lang="en-US" dirty="0"/>
              <a:t>We will define a loss function that measures the difference between the scores produced by the model and ground truth value.</a:t>
            </a:r>
          </a:p>
          <a:p>
            <a:r>
              <a:rPr lang="en-US" dirty="0"/>
              <a:t>We split the training data into batches, Next feed a batch of data from the input data set, we evaluate the training accuracy – calculate as a percentage how close the predictions are to ground truth.</a:t>
            </a:r>
          </a:p>
          <a:p>
            <a:r>
              <a:rPr lang="en-US" dirty="0"/>
              <a:t>We also separately validate our learned parameters against a validation dataset. The validation dataset is different from Test dataset, we don’t want to touch the test dataset during training and is considered precious since we don’t want to the parameters to be influenced by the test dataset, we want the parameters that are generalized and can work on a wide variety of input.</a:t>
            </a:r>
          </a:p>
          <a:p>
            <a:r>
              <a:rPr lang="en-US" dirty="0"/>
              <a:t>We create a Validation dataset by using 10% or 20% of the training data.</a:t>
            </a:r>
          </a:p>
          <a:p>
            <a:r>
              <a:rPr lang="en-US" dirty="0"/>
              <a:t>then we calculate the loss, apply optimizer to find gradients and finally update the weights. We do this for all the batches of input. We’ll see the details in a minute.</a:t>
            </a:r>
          </a:p>
          <a:p>
            <a:r>
              <a:rPr lang="en-US" dirty="0"/>
              <a:t>We continue to run this loop for many iterations until our accuracy objective is met, an iteration is also called a epoch.</a:t>
            </a:r>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8</a:t>
            </a:fld>
            <a:endParaRPr lang="en-US"/>
          </a:p>
        </p:txBody>
      </p:sp>
    </p:spTree>
    <p:extLst>
      <p:ext uri="{BB962C8B-B14F-4D97-AF65-F5344CB8AC3E}">
        <p14:creationId xmlns:p14="http://schemas.microsoft.com/office/powerpoint/2010/main" val="593672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Optimization is the process of finding parameters minimizing the loss function.</a:t>
            </a:r>
          </a:p>
          <a:p>
            <a:r>
              <a:rPr lang="en-US" dirty="0"/>
              <a:t>A naïve way to minimize loss function would be by </a:t>
            </a:r>
          </a:p>
          <a:p>
            <a:r>
              <a:rPr lang="en-US" dirty="0"/>
              <a:t>Random Search: We could try out many different parameters by randomly picking weights and keeping track which set of weights produces the least loss. This requires a lot of tries to even get a decent accuracy.</a:t>
            </a:r>
          </a:p>
          <a:p>
            <a:r>
              <a:rPr lang="en-US" dirty="0"/>
              <a:t>The popular analogy used to describe is the Blindfolded hiker who is on the hill and trying to get to the bottom of the hill. Here the hiker would take a random step and see if that is taking him down.</a:t>
            </a:r>
          </a:p>
          <a:p>
            <a:r>
              <a:rPr lang="en-US" dirty="0"/>
              <a:t>Another approach is to extend one foot randomly and take the step only if its leading downhill. </a:t>
            </a:r>
          </a:p>
          <a:p>
            <a:r>
              <a:rPr lang="en-US" dirty="0"/>
              <a:t>We start with random Weights and generate deltas and compute the loss and update the weights only if the new weights produce lower loss. This is slightly better. </a:t>
            </a:r>
          </a:p>
          <a:p>
            <a:r>
              <a:rPr lang="en-US" dirty="0"/>
              <a:t>Improving a set of weights is easy to do iteratively rather than find the best weights.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a better and mathematically guaranteed way to find the steepest descend along which we can change the weights. This is the gradient of the loss function. gradient is the derivatives of vector of numbers.</a:t>
            </a:r>
          </a:p>
          <a:p>
            <a:r>
              <a:rPr lang="en-US" dirty="0"/>
              <a:t>In the hiker analogy we feel the slope of the hill before taking the step. </a:t>
            </a:r>
          </a:p>
          <a:p>
            <a:endParaRPr lang="en-US" dirty="0"/>
          </a:p>
          <a:p>
            <a:r>
              <a:rPr lang="en-US" dirty="0"/>
              <a:t>---</a:t>
            </a:r>
          </a:p>
          <a:p>
            <a:r>
              <a:rPr lang="en-US" sz="1200" dirty="0"/>
              <a:t>finding best set of weights is very difficult or even impossible</a:t>
            </a:r>
          </a:p>
          <a:p>
            <a:r>
              <a:rPr lang="en-US" sz="1200" dirty="0"/>
              <a:t>less difficult to improve a particular set of weights.</a:t>
            </a:r>
          </a:p>
          <a:p>
            <a:r>
              <a:rPr lang="en-US" sz="1200" dirty="0"/>
              <a:t> use gradient of the loss function to update our weights which will minimize the loss. </a:t>
            </a:r>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9</a:t>
            </a:fld>
            <a:endParaRPr lang="en-US"/>
          </a:p>
        </p:txBody>
      </p:sp>
    </p:spTree>
    <p:extLst>
      <p:ext uri="{BB962C8B-B14F-4D97-AF65-F5344CB8AC3E}">
        <p14:creationId xmlns:p14="http://schemas.microsoft.com/office/powerpoint/2010/main" val="1184421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Training data often contains millions of data, its expensive and wasteful to compute loss through all the data just to make a single parameter update, instead in Stochastic gradient descent we take batches of data and compute the gradient. This is more effective and efficient since we can vectorize these operations especially with GPUs to yield us faster learning.</a:t>
            </a:r>
          </a:p>
        </p:txBody>
      </p:sp>
      <p:sp>
        <p:nvSpPr>
          <p:cNvPr id="4" name="Slide Number Placeholder 3"/>
          <p:cNvSpPr>
            <a:spLocks noGrp="1"/>
          </p:cNvSpPr>
          <p:nvPr>
            <p:ph type="sldNum" sz="quarter" idx="10"/>
          </p:nvPr>
        </p:nvSpPr>
        <p:spPr/>
        <p:txBody>
          <a:bodyPr/>
          <a:lstStyle/>
          <a:p>
            <a:fld id="{7837BFB6-AF2A-7B40-8B1B-51FE26A34535}" type="slidenum">
              <a:rPr lang="en-US" smtClean="0"/>
              <a:t>10</a:t>
            </a:fld>
            <a:endParaRPr lang="en-US"/>
          </a:p>
        </p:txBody>
      </p:sp>
    </p:spTree>
    <p:extLst>
      <p:ext uri="{BB962C8B-B14F-4D97-AF65-F5344CB8AC3E}">
        <p14:creationId xmlns:p14="http://schemas.microsoft.com/office/powerpoint/2010/main" val="3798907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5616-CFC7-1E41-88DA-81E7745D1E7D}"/>
              </a:ext>
            </a:extLst>
          </p:cNvPr>
          <p:cNvSpPr>
            <a:spLocks noGrp="1"/>
          </p:cNvSpPr>
          <p:nvPr>
            <p:ph type="ctrTitle"/>
          </p:nvPr>
        </p:nvSpPr>
        <p:spPr>
          <a:xfrm>
            <a:off x="1143000" y="841772"/>
            <a:ext cx="6858000" cy="1790700"/>
          </a:xfrm>
        </p:spPr>
        <p:txBody>
          <a:bodyPr anchor="b"/>
          <a:lstStyle>
            <a:lvl1pPr algn="ctr">
              <a:defRPr sz="45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01B9DA4-A090-D848-A8EF-99CFA796508C}"/>
              </a:ext>
            </a:extLst>
          </p:cNvPr>
          <p:cNvSpPr>
            <a:spLocks noGrp="1"/>
          </p:cNvSpPr>
          <p:nvPr>
            <p:ph type="subTitle" idx="1"/>
          </p:nvPr>
        </p:nvSpPr>
        <p:spPr>
          <a:xfrm>
            <a:off x="1143000" y="2701528"/>
            <a:ext cx="6858000" cy="1241822"/>
          </a:xfrm>
        </p:spPr>
        <p:txBody>
          <a:bodyPr/>
          <a:lstStyle>
            <a:lvl1pPr marL="0" indent="0" algn="ctr">
              <a:buNone/>
              <a:defRPr sz="1800"/>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3D0B6221-B2F6-0746-8896-590F0EC50051}"/>
              </a:ext>
            </a:extLst>
          </p:cNvPr>
          <p:cNvSpPr>
            <a:spLocks noGrp="1"/>
          </p:cNvSpPr>
          <p:nvPr>
            <p:ph type="dt" sz="half" idx="10"/>
          </p:nvPr>
        </p:nvSpPr>
        <p:spPr/>
        <p:txBody>
          <a:bodyPr/>
          <a:lstStyle/>
          <a:p>
            <a:fld id="{52636868-6E3F-A346-B23A-6A575E3C497E}" type="datetimeFigureOut">
              <a:rPr lang="en-US" smtClean="0"/>
              <a:t>10/30/18</a:t>
            </a:fld>
            <a:endParaRPr lang="en-US"/>
          </a:p>
        </p:txBody>
      </p:sp>
      <p:sp>
        <p:nvSpPr>
          <p:cNvPr id="5" name="Footer Placeholder 4">
            <a:extLst>
              <a:ext uri="{FF2B5EF4-FFF2-40B4-BE49-F238E27FC236}">
                <a16:creationId xmlns:a16="http://schemas.microsoft.com/office/drawing/2014/main" id="{3142C009-F8AD-AC43-AA26-66B473D343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47CD96-234D-6A4A-A6CE-DF5844813DF2}"/>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3206906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CDBD-01DB-D644-8E70-A0882D9B8D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4FA3D8-2586-6047-9298-D1AABA3B3BE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FA1B6-9155-ED41-A483-A32EA49D11A0}"/>
              </a:ext>
            </a:extLst>
          </p:cNvPr>
          <p:cNvSpPr>
            <a:spLocks noGrp="1"/>
          </p:cNvSpPr>
          <p:nvPr>
            <p:ph type="dt" sz="half" idx="10"/>
          </p:nvPr>
        </p:nvSpPr>
        <p:spPr/>
        <p:txBody>
          <a:bodyPr/>
          <a:lstStyle/>
          <a:p>
            <a:fld id="{52636868-6E3F-A346-B23A-6A575E3C497E}" type="datetimeFigureOut">
              <a:rPr lang="en-US" smtClean="0"/>
              <a:t>10/30/18</a:t>
            </a:fld>
            <a:endParaRPr lang="en-US"/>
          </a:p>
        </p:txBody>
      </p:sp>
      <p:sp>
        <p:nvSpPr>
          <p:cNvPr id="5" name="Footer Placeholder 4">
            <a:extLst>
              <a:ext uri="{FF2B5EF4-FFF2-40B4-BE49-F238E27FC236}">
                <a16:creationId xmlns:a16="http://schemas.microsoft.com/office/drawing/2014/main" id="{BEBF2012-6120-0143-871E-B312E332C4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5AFF50-395A-394D-99B2-DAF3DD3FF168}"/>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2402230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7C8F56-7F25-C341-B68E-89162E1F2875}"/>
              </a:ext>
            </a:extLst>
          </p:cNvPr>
          <p:cNvSpPr>
            <a:spLocks noGrp="1"/>
          </p:cNvSpPr>
          <p:nvPr>
            <p:ph type="title" orient="vert"/>
          </p:nvPr>
        </p:nvSpPr>
        <p:spPr>
          <a:xfrm>
            <a:off x="6543676" y="273845"/>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534442-21EF-864C-810B-9E9BAA8086F6}"/>
              </a:ext>
            </a:extLst>
          </p:cNvPr>
          <p:cNvSpPr>
            <a:spLocks noGrp="1"/>
          </p:cNvSpPr>
          <p:nvPr>
            <p:ph type="body" orient="vert" idx="1"/>
          </p:nvPr>
        </p:nvSpPr>
        <p:spPr>
          <a:xfrm>
            <a:off x="628653" y="273845"/>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B0608A-CED5-6649-B958-AFB9CFD90680}"/>
              </a:ext>
            </a:extLst>
          </p:cNvPr>
          <p:cNvSpPr>
            <a:spLocks noGrp="1"/>
          </p:cNvSpPr>
          <p:nvPr>
            <p:ph type="dt" sz="half" idx="10"/>
          </p:nvPr>
        </p:nvSpPr>
        <p:spPr/>
        <p:txBody>
          <a:bodyPr/>
          <a:lstStyle/>
          <a:p>
            <a:fld id="{52636868-6E3F-A346-B23A-6A575E3C497E}" type="datetimeFigureOut">
              <a:rPr lang="en-US" smtClean="0"/>
              <a:t>10/30/18</a:t>
            </a:fld>
            <a:endParaRPr lang="en-US"/>
          </a:p>
        </p:txBody>
      </p:sp>
      <p:sp>
        <p:nvSpPr>
          <p:cNvPr id="5" name="Footer Placeholder 4">
            <a:extLst>
              <a:ext uri="{FF2B5EF4-FFF2-40B4-BE49-F238E27FC236}">
                <a16:creationId xmlns:a16="http://schemas.microsoft.com/office/drawing/2014/main" id="{86F70B72-CB0C-9044-827A-30C18622DF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D5BADB-82C1-AC49-B7F5-8AE8C22B87B2}"/>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1256538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2"/>
            <a:ext cx="9144000" cy="5242737"/>
          </a:xfrm>
          <a:prstGeom prst="rect">
            <a:avLst/>
          </a:prstGeom>
        </p:spPr>
      </p:pic>
      <p:sp>
        <p:nvSpPr>
          <p:cNvPr id="6" name="Text Placeholder 11"/>
          <p:cNvSpPr>
            <a:spLocks noGrp="1"/>
          </p:cNvSpPr>
          <p:nvPr>
            <p:ph type="body" sz="quarter" idx="10" hasCustomPrompt="1"/>
          </p:nvPr>
        </p:nvSpPr>
        <p:spPr>
          <a:xfrm>
            <a:off x="487900" y="3956025"/>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900"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900" y="1908230"/>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900" y="2658578"/>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8"/>
            <a:ext cx="979394" cy="585529"/>
          </a:xfrm>
          <a:prstGeom prst="rect">
            <a:avLst/>
          </a:prstGeom>
        </p:spPr>
      </p:pic>
    </p:spTree>
    <p:extLst>
      <p:ext uri="{BB962C8B-B14F-4D97-AF65-F5344CB8AC3E}">
        <p14:creationId xmlns:p14="http://schemas.microsoft.com/office/powerpoint/2010/main" val="3857803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bullet section">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7" y="1011542"/>
            <a:ext cx="8204575" cy="3394472"/>
          </a:xfrm>
          <a:prstGeom prst="rect">
            <a:avLst/>
          </a:prstGeo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70526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8908C-0429-2F4B-B1B6-89BF728929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5E5129-1855-524F-BA9D-BE85008D908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91F720-3DAA-C64C-AE2A-E0148087D18A}"/>
              </a:ext>
            </a:extLst>
          </p:cNvPr>
          <p:cNvSpPr>
            <a:spLocks noGrp="1"/>
          </p:cNvSpPr>
          <p:nvPr>
            <p:ph type="dt" sz="half" idx="10"/>
          </p:nvPr>
        </p:nvSpPr>
        <p:spPr/>
        <p:txBody>
          <a:bodyPr/>
          <a:lstStyle/>
          <a:p>
            <a:fld id="{52636868-6E3F-A346-B23A-6A575E3C497E}" type="datetimeFigureOut">
              <a:rPr lang="en-US" smtClean="0"/>
              <a:t>10/30/18</a:t>
            </a:fld>
            <a:endParaRPr lang="en-US"/>
          </a:p>
        </p:txBody>
      </p:sp>
      <p:sp>
        <p:nvSpPr>
          <p:cNvPr id="5" name="Footer Placeholder 4">
            <a:extLst>
              <a:ext uri="{FF2B5EF4-FFF2-40B4-BE49-F238E27FC236}">
                <a16:creationId xmlns:a16="http://schemas.microsoft.com/office/drawing/2014/main" id="{040B829F-B8E4-EF45-9C37-B44C292AD7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106BB9-5319-5C4C-BAEE-974FA59E5114}"/>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3312010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788EB-40CB-7F4B-B6DD-222B0B66D4BB}"/>
              </a:ext>
            </a:extLst>
          </p:cNvPr>
          <p:cNvSpPr>
            <a:spLocks noGrp="1"/>
          </p:cNvSpPr>
          <p:nvPr>
            <p:ph type="title"/>
          </p:nvPr>
        </p:nvSpPr>
        <p:spPr>
          <a:xfrm>
            <a:off x="623888" y="1282306"/>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316388A-B0CF-9847-81AC-713EC3BCC93F}"/>
              </a:ext>
            </a:extLst>
          </p:cNvPr>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891" indent="0">
              <a:buNone/>
              <a:defRPr sz="1500">
                <a:solidFill>
                  <a:schemeClr val="tx1">
                    <a:tint val="75000"/>
                  </a:schemeClr>
                </a:solidFill>
              </a:defRPr>
            </a:lvl2pPr>
            <a:lvl3pPr marL="685783" indent="0">
              <a:buNone/>
              <a:defRPr sz="1351">
                <a:solidFill>
                  <a:schemeClr val="tx1">
                    <a:tint val="75000"/>
                  </a:schemeClr>
                </a:solidFill>
              </a:defRPr>
            </a:lvl3pPr>
            <a:lvl4pPr marL="1028674"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9" indent="0">
              <a:buNone/>
              <a:defRPr sz="1200">
                <a:solidFill>
                  <a:schemeClr val="tx1">
                    <a:tint val="75000"/>
                  </a:schemeClr>
                </a:solidFill>
              </a:defRPr>
            </a:lvl7pPr>
            <a:lvl8pPr marL="2400240" indent="0">
              <a:buNone/>
              <a:defRPr sz="1200">
                <a:solidFill>
                  <a:schemeClr val="tx1">
                    <a:tint val="75000"/>
                  </a:schemeClr>
                </a:solidFill>
              </a:defRPr>
            </a:lvl8pPr>
            <a:lvl9pPr marL="2743131"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17A975B-485D-1C49-B6A6-61BD03EA762B}"/>
              </a:ext>
            </a:extLst>
          </p:cNvPr>
          <p:cNvSpPr>
            <a:spLocks noGrp="1"/>
          </p:cNvSpPr>
          <p:nvPr>
            <p:ph type="dt" sz="half" idx="10"/>
          </p:nvPr>
        </p:nvSpPr>
        <p:spPr/>
        <p:txBody>
          <a:bodyPr/>
          <a:lstStyle/>
          <a:p>
            <a:fld id="{52636868-6E3F-A346-B23A-6A575E3C497E}" type="datetimeFigureOut">
              <a:rPr lang="en-US" smtClean="0"/>
              <a:t>10/30/18</a:t>
            </a:fld>
            <a:endParaRPr lang="en-US"/>
          </a:p>
        </p:txBody>
      </p:sp>
      <p:sp>
        <p:nvSpPr>
          <p:cNvPr id="5" name="Footer Placeholder 4">
            <a:extLst>
              <a:ext uri="{FF2B5EF4-FFF2-40B4-BE49-F238E27FC236}">
                <a16:creationId xmlns:a16="http://schemas.microsoft.com/office/drawing/2014/main" id="{44209DAF-8673-6746-93C8-7B0ECBC717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FBBBDB-55FB-CD4F-AE24-685BB88F5A07}"/>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620736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B95A9-4025-B649-8737-3C970A6B49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203B5F-9621-7F41-989A-2AA8A8C57AC2}"/>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E6E330-6D85-074B-B1E5-4812B8CD9930}"/>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F1D176-EEE1-0A4B-BC68-F1BC952994E6}"/>
              </a:ext>
            </a:extLst>
          </p:cNvPr>
          <p:cNvSpPr>
            <a:spLocks noGrp="1"/>
          </p:cNvSpPr>
          <p:nvPr>
            <p:ph type="dt" sz="half" idx="10"/>
          </p:nvPr>
        </p:nvSpPr>
        <p:spPr/>
        <p:txBody>
          <a:bodyPr/>
          <a:lstStyle/>
          <a:p>
            <a:fld id="{52636868-6E3F-A346-B23A-6A575E3C497E}" type="datetimeFigureOut">
              <a:rPr lang="en-US" smtClean="0"/>
              <a:t>10/30/18</a:t>
            </a:fld>
            <a:endParaRPr lang="en-US"/>
          </a:p>
        </p:txBody>
      </p:sp>
      <p:sp>
        <p:nvSpPr>
          <p:cNvPr id="6" name="Footer Placeholder 5">
            <a:extLst>
              <a:ext uri="{FF2B5EF4-FFF2-40B4-BE49-F238E27FC236}">
                <a16:creationId xmlns:a16="http://schemas.microsoft.com/office/drawing/2014/main" id="{E138E2B7-5096-DB47-9CAC-1FF999552D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FC50A4-2C34-6C4B-A5AB-80C035ACF395}"/>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2116353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93A01-B9D9-7749-849A-71DB460D0641}"/>
              </a:ext>
            </a:extLst>
          </p:cNvPr>
          <p:cNvSpPr>
            <a:spLocks noGrp="1"/>
          </p:cNvSpPr>
          <p:nvPr>
            <p:ph type="title"/>
          </p:nvPr>
        </p:nvSpPr>
        <p:spPr>
          <a:xfrm>
            <a:off x="629841" y="273846"/>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6CE591-8FFE-1540-A773-26D0E340FD5C}"/>
              </a:ext>
            </a:extLst>
          </p:cNvPr>
          <p:cNvSpPr>
            <a:spLocks noGrp="1"/>
          </p:cNvSpPr>
          <p:nvPr>
            <p:ph type="body" idx="1"/>
          </p:nvPr>
        </p:nvSpPr>
        <p:spPr>
          <a:xfrm>
            <a:off x="629842" y="1260872"/>
            <a:ext cx="3868340" cy="617934"/>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9AF837B6-3F48-3C49-9185-44F5DAB94407}"/>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8AAD45-ADCB-C546-9E6A-D466E72DB54F}"/>
              </a:ext>
            </a:extLst>
          </p:cNvPr>
          <p:cNvSpPr>
            <a:spLocks noGrp="1"/>
          </p:cNvSpPr>
          <p:nvPr>
            <p:ph type="body" sz="quarter" idx="3"/>
          </p:nvPr>
        </p:nvSpPr>
        <p:spPr>
          <a:xfrm>
            <a:off x="4629153" y="1260872"/>
            <a:ext cx="3887391" cy="617934"/>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8ADB3067-80C2-ED48-9E66-9731E2B64372}"/>
              </a:ext>
            </a:extLst>
          </p:cNvPr>
          <p:cNvSpPr>
            <a:spLocks noGrp="1"/>
          </p:cNvSpPr>
          <p:nvPr>
            <p:ph sz="quarter" idx="4"/>
          </p:nvPr>
        </p:nvSpPr>
        <p:spPr>
          <a:xfrm>
            <a:off x="4629153"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04D9A6-3536-2646-B21D-6C76BE99304C}"/>
              </a:ext>
            </a:extLst>
          </p:cNvPr>
          <p:cNvSpPr>
            <a:spLocks noGrp="1"/>
          </p:cNvSpPr>
          <p:nvPr>
            <p:ph type="dt" sz="half" idx="10"/>
          </p:nvPr>
        </p:nvSpPr>
        <p:spPr/>
        <p:txBody>
          <a:bodyPr/>
          <a:lstStyle/>
          <a:p>
            <a:fld id="{52636868-6E3F-A346-B23A-6A575E3C497E}" type="datetimeFigureOut">
              <a:rPr lang="en-US" smtClean="0"/>
              <a:t>10/30/18</a:t>
            </a:fld>
            <a:endParaRPr lang="en-US"/>
          </a:p>
        </p:txBody>
      </p:sp>
      <p:sp>
        <p:nvSpPr>
          <p:cNvPr id="8" name="Footer Placeholder 7">
            <a:extLst>
              <a:ext uri="{FF2B5EF4-FFF2-40B4-BE49-F238E27FC236}">
                <a16:creationId xmlns:a16="http://schemas.microsoft.com/office/drawing/2014/main" id="{B6A1D8C6-49D6-6146-9566-CCA233DC47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CB406F-87D9-DD49-8901-C5FB65AA1CFA}"/>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3682759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366F6-F5CE-7745-BBF6-0BBECD8548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385BCD-82B7-BE43-94F3-13D048109549}"/>
              </a:ext>
            </a:extLst>
          </p:cNvPr>
          <p:cNvSpPr>
            <a:spLocks noGrp="1"/>
          </p:cNvSpPr>
          <p:nvPr>
            <p:ph type="dt" sz="half" idx="10"/>
          </p:nvPr>
        </p:nvSpPr>
        <p:spPr/>
        <p:txBody>
          <a:bodyPr/>
          <a:lstStyle/>
          <a:p>
            <a:fld id="{52636868-6E3F-A346-B23A-6A575E3C497E}" type="datetimeFigureOut">
              <a:rPr lang="en-US" smtClean="0"/>
              <a:t>10/30/18</a:t>
            </a:fld>
            <a:endParaRPr lang="en-US"/>
          </a:p>
        </p:txBody>
      </p:sp>
      <p:sp>
        <p:nvSpPr>
          <p:cNvPr id="4" name="Footer Placeholder 3">
            <a:extLst>
              <a:ext uri="{FF2B5EF4-FFF2-40B4-BE49-F238E27FC236}">
                <a16:creationId xmlns:a16="http://schemas.microsoft.com/office/drawing/2014/main" id="{1993BEF3-4EE9-7F41-AD87-6F01C62C66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406D0E-2197-BE46-AACE-2D75D43795D4}"/>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4250479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895C3E-00A8-0643-9AD3-C9755992410D}"/>
              </a:ext>
            </a:extLst>
          </p:cNvPr>
          <p:cNvSpPr>
            <a:spLocks noGrp="1"/>
          </p:cNvSpPr>
          <p:nvPr>
            <p:ph type="dt" sz="half" idx="10"/>
          </p:nvPr>
        </p:nvSpPr>
        <p:spPr/>
        <p:txBody>
          <a:bodyPr/>
          <a:lstStyle/>
          <a:p>
            <a:fld id="{52636868-6E3F-A346-B23A-6A575E3C497E}" type="datetimeFigureOut">
              <a:rPr lang="en-US" smtClean="0"/>
              <a:t>10/30/18</a:t>
            </a:fld>
            <a:endParaRPr lang="en-US"/>
          </a:p>
        </p:txBody>
      </p:sp>
      <p:sp>
        <p:nvSpPr>
          <p:cNvPr id="3" name="Footer Placeholder 2">
            <a:extLst>
              <a:ext uri="{FF2B5EF4-FFF2-40B4-BE49-F238E27FC236}">
                <a16:creationId xmlns:a16="http://schemas.microsoft.com/office/drawing/2014/main" id="{F568FB07-2F88-744D-8E2C-3BD08FF345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45A129-D61B-F44F-9297-9494D6091616}"/>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156002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3039-B410-A443-8A91-C912AF6C131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990BD8E-64F3-F84E-8D0C-997122652A06}"/>
              </a:ext>
            </a:extLst>
          </p:cNvPr>
          <p:cNvSpPr>
            <a:spLocks noGrp="1"/>
          </p:cNvSpPr>
          <p:nvPr>
            <p:ph idx="1"/>
          </p:nvPr>
        </p:nvSpPr>
        <p:spPr>
          <a:xfrm>
            <a:off x="3887391" y="740571"/>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0D055-6E3D-7B48-A1F6-8EF788ED7BCE}"/>
              </a:ext>
            </a:extLst>
          </p:cNvPr>
          <p:cNvSpPr>
            <a:spLocks noGrp="1"/>
          </p:cNvSpPr>
          <p:nvPr>
            <p:ph type="body" sz="half" idx="2"/>
          </p:nvPr>
        </p:nvSpPr>
        <p:spPr>
          <a:xfrm>
            <a:off x="629841" y="1543051"/>
            <a:ext cx="2949178" cy="2858691"/>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Edit Master text styles</a:t>
            </a:r>
          </a:p>
        </p:txBody>
      </p:sp>
      <p:sp>
        <p:nvSpPr>
          <p:cNvPr id="5" name="Date Placeholder 4">
            <a:extLst>
              <a:ext uri="{FF2B5EF4-FFF2-40B4-BE49-F238E27FC236}">
                <a16:creationId xmlns:a16="http://schemas.microsoft.com/office/drawing/2014/main" id="{72BF63D8-5B01-B14B-96EF-6BC64D65B3C6}"/>
              </a:ext>
            </a:extLst>
          </p:cNvPr>
          <p:cNvSpPr>
            <a:spLocks noGrp="1"/>
          </p:cNvSpPr>
          <p:nvPr>
            <p:ph type="dt" sz="half" idx="10"/>
          </p:nvPr>
        </p:nvSpPr>
        <p:spPr/>
        <p:txBody>
          <a:bodyPr/>
          <a:lstStyle/>
          <a:p>
            <a:fld id="{52636868-6E3F-A346-B23A-6A575E3C497E}" type="datetimeFigureOut">
              <a:rPr lang="en-US" smtClean="0"/>
              <a:t>10/30/18</a:t>
            </a:fld>
            <a:endParaRPr lang="en-US"/>
          </a:p>
        </p:txBody>
      </p:sp>
      <p:sp>
        <p:nvSpPr>
          <p:cNvPr id="6" name="Footer Placeholder 5">
            <a:extLst>
              <a:ext uri="{FF2B5EF4-FFF2-40B4-BE49-F238E27FC236}">
                <a16:creationId xmlns:a16="http://schemas.microsoft.com/office/drawing/2014/main" id="{D706B32E-639E-5747-88BF-AE53AE46F8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D9DE7-21CB-314B-BB71-CF3FD6E40368}"/>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3304277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DEB74-EF0E-0847-A1A2-A0E60B9C55E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68D3CBC5-5D4C-BC44-9A97-0DF1D4D4B365}"/>
              </a:ext>
            </a:extLst>
          </p:cNvPr>
          <p:cNvSpPr>
            <a:spLocks noGrp="1"/>
          </p:cNvSpPr>
          <p:nvPr>
            <p:ph type="pic" idx="1"/>
          </p:nvPr>
        </p:nvSpPr>
        <p:spPr>
          <a:xfrm>
            <a:off x="3887391" y="740571"/>
            <a:ext cx="4629150" cy="3655219"/>
          </a:xfrm>
        </p:spPr>
        <p:txBody>
          <a:bodyPr/>
          <a:lstStyle>
            <a:lvl1pPr marL="0" indent="0">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6EBE6CE6-7592-6D4B-ABE3-F8CD958510E8}"/>
              </a:ext>
            </a:extLst>
          </p:cNvPr>
          <p:cNvSpPr>
            <a:spLocks noGrp="1"/>
          </p:cNvSpPr>
          <p:nvPr>
            <p:ph type="body" sz="half" idx="2"/>
          </p:nvPr>
        </p:nvSpPr>
        <p:spPr>
          <a:xfrm>
            <a:off x="629841" y="1543051"/>
            <a:ext cx="2949178" cy="2858691"/>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Edit Master text styles</a:t>
            </a:r>
          </a:p>
        </p:txBody>
      </p:sp>
      <p:sp>
        <p:nvSpPr>
          <p:cNvPr id="5" name="Date Placeholder 4">
            <a:extLst>
              <a:ext uri="{FF2B5EF4-FFF2-40B4-BE49-F238E27FC236}">
                <a16:creationId xmlns:a16="http://schemas.microsoft.com/office/drawing/2014/main" id="{75A498B9-B9B0-F949-8A5F-5E81C15A289F}"/>
              </a:ext>
            </a:extLst>
          </p:cNvPr>
          <p:cNvSpPr>
            <a:spLocks noGrp="1"/>
          </p:cNvSpPr>
          <p:nvPr>
            <p:ph type="dt" sz="half" idx="10"/>
          </p:nvPr>
        </p:nvSpPr>
        <p:spPr/>
        <p:txBody>
          <a:bodyPr/>
          <a:lstStyle/>
          <a:p>
            <a:fld id="{52636868-6E3F-A346-B23A-6A575E3C497E}" type="datetimeFigureOut">
              <a:rPr lang="en-US" smtClean="0"/>
              <a:t>10/30/18</a:t>
            </a:fld>
            <a:endParaRPr lang="en-US"/>
          </a:p>
        </p:txBody>
      </p:sp>
      <p:sp>
        <p:nvSpPr>
          <p:cNvPr id="6" name="Footer Placeholder 5">
            <a:extLst>
              <a:ext uri="{FF2B5EF4-FFF2-40B4-BE49-F238E27FC236}">
                <a16:creationId xmlns:a16="http://schemas.microsoft.com/office/drawing/2014/main" id="{612AF2E3-ECA2-6643-A8A8-581F887548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5007FE-EA7C-B246-AEC7-76AA36589F18}"/>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942184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347"/>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7D547C-5F1D-B949-9FFD-BAD5B14A4C93}"/>
              </a:ext>
            </a:extLst>
          </p:cNvPr>
          <p:cNvSpPr>
            <a:spLocks noGrp="1"/>
          </p:cNvSpPr>
          <p:nvPr>
            <p:ph type="title"/>
          </p:nvPr>
        </p:nvSpPr>
        <p:spPr>
          <a:xfrm>
            <a:off x="628650" y="273846"/>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B6F1C9-0027-2940-8715-5B985DD72674}"/>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3828C8-4565-EB43-BCC1-71E8A5F93B97}"/>
              </a:ext>
            </a:extLst>
          </p:cNvPr>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2636868-6E3F-A346-B23A-6A575E3C497E}" type="datetimeFigureOut">
              <a:rPr lang="en-US" smtClean="0"/>
              <a:t>10/30/18</a:t>
            </a:fld>
            <a:endParaRPr lang="en-US"/>
          </a:p>
        </p:txBody>
      </p:sp>
      <p:sp>
        <p:nvSpPr>
          <p:cNvPr id="5" name="Footer Placeholder 4">
            <a:extLst>
              <a:ext uri="{FF2B5EF4-FFF2-40B4-BE49-F238E27FC236}">
                <a16:creationId xmlns:a16="http://schemas.microsoft.com/office/drawing/2014/main" id="{D4477B23-C1E3-4548-9757-CC4FD7BDFB83}"/>
              </a:ext>
            </a:extLst>
          </p:cNvPr>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91715C-8885-9541-AF84-1F66126C2E8C}"/>
              </a:ext>
            </a:extLst>
          </p:cNvPr>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B277F74-6F1A-2342-AD03-6584BA0D95BF}" type="slidenum">
              <a:rPr lang="en-US" smtClean="0"/>
              <a:t>‹#›</a:t>
            </a:fld>
            <a:endParaRPr lang="en-US"/>
          </a:p>
        </p:txBody>
      </p:sp>
    </p:spTree>
    <p:extLst>
      <p:ext uri="{BB962C8B-B14F-4D97-AF65-F5344CB8AC3E}">
        <p14:creationId xmlns:p14="http://schemas.microsoft.com/office/powerpoint/2010/main" val="1326679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1"/>
        </a:spcBef>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tinyurl.com/odsc-mxnetlab"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tiff"/><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hyperlink" Target="https://www.coursera.org/lecture/neural-networks-deep-learning/why-do-you-need-non-linear-activation-functions-OASKH"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cs231n.github.io/convolutional-network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cs231n.github.io/convolutional-network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hyperlink" Target="http://mxnet.apache.or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6.png"/><Relationship Id="rId26" Type="http://schemas.openxmlformats.org/officeDocument/2006/relationships/image" Target="../media/image64.jpg"/><Relationship Id="rId3" Type="http://schemas.openxmlformats.org/officeDocument/2006/relationships/image" Target="../media/image40.png"/><Relationship Id="rId21" Type="http://schemas.openxmlformats.org/officeDocument/2006/relationships/image" Target="../media/image59.jpg"/><Relationship Id="rId7" Type="http://schemas.openxmlformats.org/officeDocument/2006/relationships/image" Target="../media/image46.png"/><Relationship Id="rId12" Type="http://schemas.openxmlformats.org/officeDocument/2006/relationships/image" Target="../media/image51.jpeg"/><Relationship Id="rId17" Type="http://schemas.openxmlformats.org/officeDocument/2006/relationships/image" Target="../media/image55.tiff"/><Relationship Id="rId25" Type="http://schemas.openxmlformats.org/officeDocument/2006/relationships/image" Target="../media/image63.png"/><Relationship Id="rId2" Type="http://schemas.openxmlformats.org/officeDocument/2006/relationships/notesSlide" Target="../notesSlides/notesSlide22.xml"/><Relationship Id="rId16" Type="http://schemas.openxmlformats.org/officeDocument/2006/relationships/hyperlink" Target="http://www.tusimple.com/index-en.html" TargetMode="External"/><Relationship Id="rId20" Type="http://schemas.openxmlformats.org/officeDocument/2006/relationships/image" Target="../media/image58.png"/><Relationship Id="rId29" Type="http://schemas.openxmlformats.org/officeDocument/2006/relationships/image" Target="../media/image67.jp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62.jpg"/><Relationship Id="rId32" Type="http://schemas.openxmlformats.org/officeDocument/2006/relationships/image" Target="../media/image70.pn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1.png"/><Relationship Id="rId28" Type="http://schemas.openxmlformats.org/officeDocument/2006/relationships/image" Target="../media/image66.png"/><Relationship Id="rId10" Type="http://schemas.openxmlformats.org/officeDocument/2006/relationships/image" Target="../media/image49.png"/><Relationship Id="rId19" Type="http://schemas.openxmlformats.org/officeDocument/2006/relationships/image" Target="../media/image57.png"/><Relationship Id="rId31" Type="http://schemas.openxmlformats.org/officeDocument/2006/relationships/image" Target="../media/image69.emf"/><Relationship Id="rId4" Type="http://schemas.openxmlformats.org/officeDocument/2006/relationships/image" Target="../media/image41.png"/><Relationship Id="rId9" Type="http://schemas.openxmlformats.org/officeDocument/2006/relationships/image" Target="../media/image48.jpeg"/><Relationship Id="rId14" Type="http://schemas.openxmlformats.org/officeDocument/2006/relationships/image" Target="../media/image53.png"/><Relationship Id="rId22" Type="http://schemas.openxmlformats.org/officeDocument/2006/relationships/image" Target="../media/image60.png"/><Relationship Id="rId27" Type="http://schemas.openxmlformats.org/officeDocument/2006/relationships/image" Target="../media/image65.png"/><Relationship Id="rId30" Type="http://schemas.openxmlformats.org/officeDocument/2006/relationships/image" Target="../media/image6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hyperlink" Target="https://gluon-cv.mxnet.io/" TargetMode="External"/><Relationship Id="rId1" Type="http://schemas.openxmlformats.org/officeDocument/2006/relationships/slideLayout" Target="../slideLayouts/slideLayout13.xml"/><Relationship Id="rId6" Type="http://schemas.openxmlformats.org/officeDocument/2006/relationships/image" Target="../media/image74.tiff"/><Relationship Id="rId5" Type="http://schemas.openxmlformats.org/officeDocument/2006/relationships/image" Target="../media/image73.tiff"/><Relationship Id="rId4" Type="http://schemas.openxmlformats.org/officeDocument/2006/relationships/image" Target="../media/image72.tiff"/></Relationships>
</file>

<file path=ppt/slides/_rels/slide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hyperlink" Target="http://modelserver.io/" TargetMode="External"/><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87.tiff"/><Relationship Id="rId3" Type="http://schemas.openxmlformats.org/officeDocument/2006/relationships/image" Target="../media/image82.png"/><Relationship Id="rId7" Type="http://schemas.openxmlformats.org/officeDocument/2006/relationships/image" Target="../media/image86.tiff"/><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85.tiff"/><Relationship Id="rId5" Type="http://schemas.openxmlformats.org/officeDocument/2006/relationships/image" Target="../media/image84.png"/><Relationship Id="rId10" Type="http://schemas.openxmlformats.org/officeDocument/2006/relationships/image" Target="../media/image89.tiff"/><Relationship Id="rId4" Type="http://schemas.openxmlformats.org/officeDocument/2006/relationships/image" Target="../media/image83.png"/><Relationship Id="rId9" Type="http://schemas.openxmlformats.org/officeDocument/2006/relationships/image" Target="../media/image88.png"/></Relationships>
</file>

<file path=ppt/slides/_rels/slide34.xml.rels><?xml version="1.0" encoding="UTF-8" standalone="yes"?>
<Relationships xmlns="http://schemas.openxmlformats.org/package/2006/relationships"><Relationship Id="rId8" Type="http://schemas.openxmlformats.org/officeDocument/2006/relationships/hyperlink" Target="http://mxnet.incubator.apache.org/tutorials/python/predict_image.html" TargetMode="External"/><Relationship Id="rId3" Type="http://schemas.openxmlformats.org/officeDocument/2006/relationships/hyperlink" Target="http://mxnet.apache.org/" TargetMode="External"/><Relationship Id="rId7" Type="http://schemas.openxmlformats.org/officeDocument/2006/relationships/hyperlink" Target="http://www.deeplearningbook.or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github.com/awslabs/deeplearning-emr" TargetMode="External"/><Relationship Id="rId5" Type="http://schemas.openxmlformats.org/officeDocument/2006/relationships/hyperlink" Target="https://github.com/TalkAI/apache-mxnet-odsc-2018" TargetMode="External"/><Relationship Id="rId10" Type="http://schemas.openxmlformats.org/officeDocument/2006/relationships/hyperlink" Target="https://twitter.com/apachemxnet" TargetMode="External"/><Relationship Id="rId4" Type="http://schemas.openxmlformats.org/officeDocument/2006/relationships/hyperlink" Target="https://github.com/apache/incubator-mxnet" TargetMode="External"/><Relationship Id="rId9" Type="http://schemas.openxmlformats.org/officeDocument/2006/relationships/hyperlink" Target="https://medium.com/apache-mxnet"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hyperlink" Target="http://www.deeplearningbook.org/" TargetMode="External"/><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48E627-B7C3-E449-A24F-C30F13A5E045}"/>
              </a:ext>
            </a:extLst>
          </p:cNvPr>
          <p:cNvSpPr>
            <a:spLocks noGrp="1"/>
          </p:cNvSpPr>
          <p:nvPr>
            <p:ph type="body" sz="quarter" idx="12"/>
          </p:nvPr>
        </p:nvSpPr>
        <p:spPr>
          <a:xfrm>
            <a:off x="457200" y="1047750"/>
            <a:ext cx="7324988" cy="744537"/>
          </a:xfrm>
        </p:spPr>
        <p:txBody>
          <a:bodyPr/>
          <a:lstStyle/>
          <a:p>
            <a:r>
              <a:rPr lang="en-US" dirty="0"/>
              <a:t>Pre-requisite</a:t>
            </a:r>
          </a:p>
        </p:txBody>
      </p:sp>
      <p:sp>
        <p:nvSpPr>
          <p:cNvPr id="7" name="Text Placeholder 6">
            <a:extLst>
              <a:ext uri="{FF2B5EF4-FFF2-40B4-BE49-F238E27FC236}">
                <a16:creationId xmlns:a16="http://schemas.microsoft.com/office/drawing/2014/main" id="{CB758881-3C17-4C42-997C-3BE6D28CEE5D}"/>
              </a:ext>
            </a:extLst>
          </p:cNvPr>
          <p:cNvSpPr>
            <a:spLocks noGrp="1"/>
          </p:cNvSpPr>
          <p:nvPr>
            <p:ph type="body" sz="quarter" idx="13"/>
          </p:nvPr>
        </p:nvSpPr>
        <p:spPr>
          <a:xfrm>
            <a:off x="381000" y="2352263"/>
            <a:ext cx="7513100" cy="1412877"/>
          </a:xfrm>
        </p:spPr>
        <p:txBody>
          <a:bodyPr>
            <a:normAutofit fontScale="92500" lnSpcReduction="10000"/>
          </a:bodyPr>
          <a:lstStyle/>
          <a:p>
            <a:r>
              <a:rPr lang="en-US" dirty="0"/>
              <a:t>Follow steps in </a:t>
            </a:r>
          </a:p>
          <a:p>
            <a:r>
              <a:rPr lang="en-US" dirty="0">
                <a:hlinkClick r:id="rId2"/>
              </a:rPr>
              <a:t>https://tinyurl.com/odsc-mxnetlab</a:t>
            </a:r>
            <a:r>
              <a:rPr lang="en-US" dirty="0"/>
              <a:t> </a:t>
            </a:r>
          </a:p>
          <a:p>
            <a:endParaRPr lang="en-US" dirty="0"/>
          </a:p>
          <a:p>
            <a:r>
              <a:rPr lang="en-US" b="1" dirty="0"/>
              <a:t>( This is necessary to get access to Lab )</a:t>
            </a:r>
          </a:p>
        </p:txBody>
      </p:sp>
    </p:spTree>
    <p:extLst>
      <p:ext uri="{BB962C8B-B14F-4D97-AF65-F5344CB8AC3E}">
        <p14:creationId xmlns:p14="http://schemas.microsoft.com/office/powerpoint/2010/main" val="1844486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B643D-61F8-3441-B1D0-599B854AF5A1}"/>
              </a:ext>
            </a:extLst>
          </p:cNvPr>
          <p:cNvSpPr>
            <a:spLocks noGrp="1"/>
          </p:cNvSpPr>
          <p:nvPr>
            <p:ph type="title"/>
          </p:nvPr>
        </p:nvSpPr>
        <p:spPr>
          <a:xfrm>
            <a:off x="609600" y="20279"/>
            <a:ext cx="7886700" cy="994172"/>
          </a:xfrm>
        </p:spPr>
        <p:txBody>
          <a:bodyPr/>
          <a:lstStyle/>
          <a:p>
            <a:r>
              <a:rPr lang="en-US" dirty="0"/>
              <a:t>Stochastic Gradient descent</a:t>
            </a:r>
          </a:p>
        </p:txBody>
      </p:sp>
      <p:pic>
        <p:nvPicPr>
          <p:cNvPr id="5" name="Picture 4">
            <a:extLst>
              <a:ext uri="{FF2B5EF4-FFF2-40B4-BE49-F238E27FC236}">
                <a16:creationId xmlns:a16="http://schemas.microsoft.com/office/drawing/2014/main" id="{2931181E-9A51-2144-89DC-ED2D3C8E0039}"/>
              </a:ext>
            </a:extLst>
          </p:cNvPr>
          <p:cNvPicPr>
            <a:picLocks noChangeAspect="1"/>
          </p:cNvPicPr>
          <p:nvPr/>
        </p:nvPicPr>
        <p:blipFill>
          <a:blip r:embed="rId3"/>
          <a:stretch>
            <a:fillRect/>
          </a:stretch>
        </p:blipFill>
        <p:spPr>
          <a:xfrm>
            <a:off x="2819400" y="1735830"/>
            <a:ext cx="2895600" cy="2150050"/>
          </a:xfrm>
          <a:prstGeom prst="rect">
            <a:avLst/>
          </a:prstGeom>
        </p:spPr>
      </p:pic>
      <p:sp>
        <p:nvSpPr>
          <p:cNvPr id="7" name="TextBox 6">
            <a:extLst>
              <a:ext uri="{FF2B5EF4-FFF2-40B4-BE49-F238E27FC236}">
                <a16:creationId xmlns:a16="http://schemas.microsoft.com/office/drawing/2014/main" id="{5F9B9467-2A28-C449-8762-FFA6EC75426C}"/>
              </a:ext>
            </a:extLst>
          </p:cNvPr>
          <p:cNvSpPr txBox="1"/>
          <p:nvPr/>
        </p:nvSpPr>
        <p:spPr>
          <a:xfrm>
            <a:off x="533400" y="934134"/>
            <a:ext cx="8077201" cy="646331"/>
          </a:xfrm>
          <a:prstGeom prst="rect">
            <a:avLst/>
          </a:prstGeom>
          <a:noFill/>
        </p:spPr>
        <p:txBody>
          <a:bodyPr wrap="square" rtlCol="0">
            <a:spAutoFit/>
          </a:bodyPr>
          <a:lstStyle/>
          <a:p>
            <a:pPr marL="40480"/>
            <a:r>
              <a:rPr lang="en-US" dirty="0"/>
              <a:t>A single iteration for the parameter update runs through a </a:t>
            </a:r>
            <a:r>
              <a:rPr lang="en-US" b="1" dirty="0"/>
              <a:t>BATCH</a:t>
            </a:r>
            <a:r>
              <a:rPr lang="en-US" dirty="0"/>
              <a:t> of the training data</a:t>
            </a:r>
            <a:endParaRPr lang="en-US" u="sng" dirty="0"/>
          </a:p>
        </p:txBody>
      </p:sp>
      <p:sp>
        <p:nvSpPr>
          <p:cNvPr id="8" name="Rectangle 7">
            <a:extLst>
              <a:ext uri="{FF2B5EF4-FFF2-40B4-BE49-F238E27FC236}">
                <a16:creationId xmlns:a16="http://schemas.microsoft.com/office/drawing/2014/main" id="{75EB4186-B68C-DC4E-A672-85C183A3F8BE}"/>
              </a:ext>
            </a:extLst>
          </p:cNvPr>
          <p:cNvSpPr/>
          <p:nvPr/>
        </p:nvSpPr>
        <p:spPr>
          <a:xfrm>
            <a:off x="1044177" y="4019550"/>
            <a:ext cx="6499623" cy="877163"/>
          </a:xfrm>
          <a:prstGeom prst="rect">
            <a:avLst/>
          </a:prstGeom>
          <a:solidFill>
            <a:schemeClr val="bg2"/>
          </a:solidFill>
        </p:spPr>
        <p:txBody>
          <a:bodyPr wrap="square">
            <a:spAutoFit/>
          </a:bodyPr>
          <a:lstStyle/>
          <a:p>
            <a:r>
              <a:rPr lang="en-US" sz="1275" dirty="0">
                <a:solidFill>
                  <a:schemeClr val="bg2">
                    <a:lumMod val="10000"/>
                  </a:schemeClr>
                </a:solidFill>
                <a:latin typeface="Source Code Pro" panose="020B0509030403020204" pitchFamily="49" charset="77"/>
              </a:rPr>
              <a:t>while True:</a:t>
            </a:r>
          </a:p>
          <a:p>
            <a:r>
              <a:rPr lang="en-US" sz="1275" dirty="0">
                <a:solidFill>
                  <a:schemeClr val="bg2">
                    <a:lumMod val="10000"/>
                  </a:schemeClr>
                </a:solidFill>
                <a:latin typeface="Source Code Pro" panose="020B0509030403020204" pitchFamily="49" charset="77"/>
              </a:rPr>
              <a:t>  </a:t>
            </a:r>
            <a:r>
              <a:rPr lang="en-US" sz="1275" dirty="0" err="1">
                <a:solidFill>
                  <a:schemeClr val="bg2">
                    <a:lumMod val="10000"/>
                  </a:schemeClr>
                </a:solidFill>
                <a:latin typeface="Source Code Pro" panose="020B0509030403020204" pitchFamily="49" charset="77"/>
              </a:rPr>
              <a:t>data_batch</a:t>
            </a:r>
            <a:r>
              <a:rPr lang="en-US" sz="1275" dirty="0">
                <a:solidFill>
                  <a:schemeClr val="bg2">
                    <a:lumMod val="10000"/>
                  </a:schemeClr>
                </a:solidFill>
                <a:latin typeface="Source Code Pro" panose="020B0509030403020204" pitchFamily="49" charset="77"/>
              </a:rPr>
              <a:t> = </a:t>
            </a:r>
            <a:r>
              <a:rPr lang="en-US" sz="1275" dirty="0" err="1">
                <a:solidFill>
                  <a:schemeClr val="bg2">
                    <a:lumMod val="10000"/>
                  </a:schemeClr>
                </a:solidFill>
                <a:latin typeface="Source Code Pro" panose="020B0509030403020204" pitchFamily="49" charset="77"/>
              </a:rPr>
              <a:t>sample_training_data</a:t>
            </a:r>
            <a:r>
              <a:rPr lang="en-US" sz="1275" dirty="0">
                <a:solidFill>
                  <a:schemeClr val="bg2">
                    <a:lumMod val="10000"/>
                  </a:schemeClr>
                </a:solidFill>
                <a:latin typeface="Source Code Pro" panose="020B0509030403020204" pitchFamily="49" charset="77"/>
              </a:rPr>
              <a:t>(data, </a:t>
            </a:r>
            <a:r>
              <a:rPr lang="en-US" sz="1275" dirty="0" err="1">
                <a:solidFill>
                  <a:schemeClr val="bg2">
                    <a:lumMod val="10000"/>
                  </a:schemeClr>
                </a:solidFill>
                <a:latin typeface="Source Code Pro" panose="020B0509030403020204" pitchFamily="49" charset="77"/>
              </a:rPr>
              <a:t>batch_size</a:t>
            </a:r>
            <a:r>
              <a:rPr lang="en-US" sz="1275" dirty="0">
                <a:solidFill>
                  <a:schemeClr val="bg2">
                    <a:lumMod val="10000"/>
                  </a:schemeClr>
                </a:solidFill>
                <a:latin typeface="Source Code Pro" panose="020B0509030403020204" pitchFamily="49" charset="77"/>
              </a:rPr>
              <a:t>)</a:t>
            </a:r>
          </a:p>
          <a:p>
            <a:r>
              <a:rPr lang="en-US" sz="1275" dirty="0">
                <a:solidFill>
                  <a:schemeClr val="bg2">
                    <a:lumMod val="10000"/>
                  </a:schemeClr>
                </a:solidFill>
                <a:latin typeface="Source Code Pro" panose="020B0509030403020204" pitchFamily="49" charset="77"/>
              </a:rPr>
              <a:t>  </a:t>
            </a:r>
            <a:r>
              <a:rPr lang="en-US" sz="1275" dirty="0" err="1">
                <a:solidFill>
                  <a:schemeClr val="bg2">
                    <a:lumMod val="10000"/>
                  </a:schemeClr>
                </a:solidFill>
                <a:latin typeface="Source Code Pro" panose="020B0509030403020204" pitchFamily="49" charset="77"/>
              </a:rPr>
              <a:t>weights_grad</a:t>
            </a:r>
            <a:r>
              <a:rPr lang="en-US" sz="1275" dirty="0">
                <a:solidFill>
                  <a:schemeClr val="bg2">
                    <a:lumMod val="10000"/>
                  </a:schemeClr>
                </a:solidFill>
                <a:latin typeface="Source Code Pro" panose="020B0509030403020204" pitchFamily="49" charset="77"/>
              </a:rPr>
              <a:t> = </a:t>
            </a:r>
            <a:r>
              <a:rPr lang="en-US" sz="1275" dirty="0" err="1">
                <a:solidFill>
                  <a:schemeClr val="bg2">
                    <a:lumMod val="10000"/>
                  </a:schemeClr>
                </a:solidFill>
                <a:latin typeface="Source Code Pro" panose="020B0509030403020204" pitchFamily="49" charset="77"/>
              </a:rPr>
              <a:t>evaluate_gradient</a:t>
            </a:r>
            <a:r>
              <a:rPr lang="en-US" sz="1275" dirty="0">
                <a:solidFill>
                  <a:schemeClr val="bg2">
                    <a:lumMod val="10000"/>
                  </a:schemeClr>
                </a:solidFill>
                <a:latin typeface="Source Code Pro" panose="020B0509030403020204" pitchFamily="49" charset="77"/>
              </a:rPr>
              <a:t>(</a:t>
            </a:r>
            <a:r>
              <a:rPr lang="en-US" sz="1275" dirty="0" err="1">
                <a:solidFill>
                  <a:schemeClr val="bg2">
                    <a:lumMod val="10000"/>
                  </a:schemeClr>
                </a:solidFill>
                <a:latin typeface="Source Code Pro" panose="020B0509030403020204" pitchFamily="49" charset="77"/>
              </a:rPr>
              <a:t>loss_fun</a:t>
            </a:r>
            <a:r>
              <a:rPr lang="en-US" sz="1275" dirty="0">
                <a:solidFill>
                  <a:schemeClr val="bg2">
                    <a:lumMod val="10000"/>
                  </a:schemeClr>
                </a:solidFill>
                <a:latin typeface="Source Code Pro" panose="020B0509030403020204" pitchFamily="49" charset="77"/>
              </a:rPr>
              <a:t>, </a:t>
            </a:r>
            <a:r>
              <a:rPr lang="en-US" sz="1275" dirty="0" err="1">
                <a:solidFill>
                  <a:schemeClr val="bg2">
                    <a:lumMod val="10000"/>
                  </a:schemeClr>
                </a:solidFill>
                <a:latin typeface="Source Code Pro" panose="020B0509030403020204" pitchFamily="49" charset="77"/>
              </a:rPr>
              <a:t>data_batch</a:t>
            </a:r>
            <a:r>
              <a:rPr lang="en-US" sz="1275" dirty="0">
                <a:solidFill>
                  <a:schemeClr val="bg2">
                    <a:lumMod val="10000"/>
                  </a:schemeClr>
                </a:solidFill>
                <a:latin typeface="Source Code Pro" panose="020B0509030403020204" pitchFamily="49" charset="77"/>
              </a:rPr>
              <a:t>, weights)</a:t>
            </a:r>
          </a:p>
          <a:p>
            <a:r>
              <a:rPr lang="en-US" sz="1275" dirty="0">
                <a:solidFill>
                  <a:schemeClr val="bg2">
                    <a:lumMod val="10000"/>
                  </a:schemeClr>
                </a:solidFill>
                <a:latin typeface="Source Code Pro" panose="020B0509030403020204" pitchFamily="49" charset="77"/>
              </a:rPr>
              <a:t>  weights += - </a:t>
            </a:r>
            <a:r>
              <a:rPr lang="en-US" sz="1275" dirty="0" err="1">
                <a:solidFill>
                  <a:schemeClr val="bg2">
                    <a:lumMod val="10000"/>
                  </a:schemeClr>
                </a:solidFill>
                <a:latin typeface="Source Code Pro" panose="020B0509030403020204" pitchFamily="49" charset="77"/>
              </a:rPr>
              <a:t>step_size</a:t>
            </a:r>
            <a:r>
              <a:rPr lang="en-US" sz="1275" dirty="0">
                <a:solidFill>
                  <a:schemeClr val="bg2">
                    <a:lumMod val="10000"/>
                  </a:schemeClr>
                </a:solidFill>
                <a:latin typeface="Source Code Pro" panose="020B0509030403020204" pitchFamily="49" charset="77"/>
              </a:rPr>
              <a:t> * </a:t>
            </a:r>
            <a:r>
              <a:rPr lang="en-US" sz="1275" dirty="0" err="1">
                <a:solidFill>
                  <a:schemeClr val="bg2">
                    <a:lumMod val="10000"/>
                  </a:schemeClr>
                </a:solidFill>
                <a:latin typeface="Source Code Pro" panose="020B0509030403020204" pitchFamily="49" charset="77"/>
              </a:rPr>
              <a:t>weights_grad</a:t>
            </a:r>
            <a:endParaRPr lang="en-US" sz="1275" dirty="0">
              <a:solidFill>
                <a:schemeClr val="bg2">
                  <a:lumMod val="10000"/>
                </a:schemeClr>
              </a:solidFill>
              <a:latin typeface="Source Code Pro" panose="020B0509030403020204" pitchFamily="49" charset="77"/>
            </a:endParaRPr>
          </a:p>
        </p:txBody>
      </p:sp>
    </p:spTree>
    <p:extLst>
      <p:ext uri="{BB962C8B-B14F-4D97-AF65-F5344CB8AC3E}">
        <p14:creationId xmlns:p14="http://schemas.microsoft.com/office/powerpoint/2010/main" val="2479806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0EEC5-3FB2-714D-8747-FE396C62458C}"/>
              </a:ext>
            </a:extLst>
          </p:cNvPr>
          <p:cNvSpPr>
            <a:spLocks noGrp="1"/>
          </p:cNvSpPr>
          <p:nvPr>
            <p:ph type="title"/>
          </p:nvPr>
        </p:nvSpPr>
        <p:spPr>
          <a:xfrm>
            <a:off x="457200" y="29076"/>
            <a:ext cx="7886700" cy="994172"/>
          </a:xfrm>
        </p:spPr>
        <p:txBody>
          <a:bodyPr/>
          <a:lstStyle/>
          <a:p>
            <a:r>
              <a:rPr lang="en-US" dirty="0"/>
              <a:t>Overfitting/Underfitting</a:t>
            </a:r>
          </a:p>
        </p:txBody>
      </p:sp>
      <p:sp>
        <p:nvSpPr>
          <p:cNvPr id="3" name="Content Placeholder 2">
            <a:extLst>
              <a:ext uri="{FF2B5EF4-FFF2-40B4-BE49-F238E27FC236}">
                <a16:creationId xmlns:a16="http://schemas.microsoft.com/office/drawing/2014/main" id="{BBA50364-C13B-BF4F-94B5-F16BEBA3C0C8}"/>
              </a:ext>
            </a:extLst>
          </p:cNvPr>
          <p:cNvSpPr>
            <a:spLocks noGrp="1"/>
          </p:cNvSpPr>
          <p:nvPr>
            <p:ph idx="1"/>
          </p:nvPr>
        </p:nvSpPr>
        <p:spPr>
          <a:xfrm>
            <a:off x="457200" y="819150"/>
            <a:ext cx="8610600" cy="2438400"/>
          </a:xfrm>
        </p:spPr>
        <p:txBody>
          <a:bodyPr>
            <a:normAutofit fontScale="92500" lnSpcReduction="20000"/>
          </a:bodyPr>
          <a:lstStyle/>
          <a:p>
            <a:pPr>
              <a:lnSpc>
                <a:spcPct val="150000"/>
              </a:lnSpc>
            </a:pPr>
            <a:r>
              <a:rPr lang="en-US" sz="1800" b="1" dirty="0"/>
              <a:t>Underfitting: </a:t>
            </a:r>
            <a:r>
              <a:rPr lang="en-US" sz="1800" dirty="0"/>
              <a:t>model performs bad on training data</a:t>
            </a:r>
          </a:p>
          <a:p>
            <a:pPr lvl="1">
              <a:lnSpc>
                <a:spcPct val="150000"/>
              </a:lnSpc>
            </a:pPr>
            <a:r>
              <a:rPr lang="en-US" dirty="0"/>
              <a:t>Adding new features, increase feature cartesian product – nth degree polynomial , reduce regularization.</a:t>
            </a:r>
          </a:p>
          <a:p>
            <a:pPr>
              <a:lnSpc>
                <a:spcPct val="150000"/>
              </a:lnSpc>
            </a:pPr>
            <a:r>
              <a:rPr lang="en-US" sz="1800" b="1" dirty="0"/>
              <a:t>Overfitting: </a:t>
            </a:r>
            <a:r>
              <a:rPr lang="en-US" sz="1800" dirty="0"/>
              <a:t>the model performs well on the training data but does not perform well on the validation data.</a:t>
            </a:r>
          </a:p>
          <a:p>
            <a:pPr lvl="1">
              <a:lnSpc>
                <a:spcPct val="150000"/>
              </a:lnSpc>
            </a:pPr>
            <a:r>
              <a:rPr lang="en-US" dirty="0"/>
              <a:t>Use Regularization</a:t>
            </a:r>
          </a:p>
          <a:p>
            <a:pPr lvl="1"/>
            <a:endParaRPr lang="en-US" dirty="0"/>
          </a:p>
        </p:txBody>
      </p:sp>
      <p:pic>
        <p:nvPicPr>
          <p:cNvPr id="9" name="Picture 8">
            <a:extLst>
              <a:ext uri="{FF2B5EF4-FFF2-40B4-BE49-F238E27FC236}">
                <a16:creationId xmlns:a16="http://schemas.microsoft.com/office/drawing/2014/main" id="{EFE48C1C-B4C2-E941-803E-3D27CAA5108A}"/>
              </a:ext>
            </a:extLst>
          </p:cNvPr>
          <p:cNvPicPr>
            <a:picLocks noChangeAspect="1"/>
          </p:cNvPicPr>
          <p:nvPr/>
        </p:nvPicPr>
        <p:blipFill>
          <a:blip r:embed="rId3"/>
          <a:stretch>
            <a:fillRect/>
          </a:stretch>
        </p:blipFill>
        <p:spPr>
          <a:xfrm>
            <a:off x="1155357" y="3333750"/>
            <a:ext cx="6376086" cy="1615562"/>
          </a:xfrm>
          <a:prstGeom prst="rect">
            <a:avLst/>
          </a:prstGeom>
        </p:spPr>
      </p:pic>
    </p:spTree>
    <p:extLst>
      <p:ext uri="{BB962C8B-B14F-4D97-AF65-F5344CB8AC3E}">
        <p14:creationId xmlns:p14="http://schemas.microsoft.com/office/powerpoint/2010/main" val="4156254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FBF2-BC9E-0347-9BE3-9886CF40E4E8}"/>
              </a:ext>
            </a:extLst>
          </p:cNvPr>
          <p:cNvSpPr>
            <a:spLocks noGrp="1"/>
          </p:cNvSpPr>
          <p:nvPr>
            <p:ph type="title"/>
          </p:nvPr>
        </p:nvSpPr>
        <p:spPr>
          <a:xfrm>
            <a:off x="609600" y="20279"/>
            <a:ext cx="7886700" cy="994172"/>
          </a:xfrm>
        </p:spPr>
        <p:txBody>
          <a:bodyPr/>
          <a:lstStyle/>
          <a:p>
            <a:r>
              <a:rPr lang="en-US" dirty="0"/>
              <a:t>Dropout</a:t>
            </a:r>
          </a:p>
        </p:txBody>
      </p:sp>
      <p:sp>
        <p:nvSpPr>
          <p:cNvPr id="3" name="Content Placeholder 2">
            <a:extLst>
              <a:ext uri="{FF2B5EF4-FFF2-40B4-BE49-F238E27FC236}">
                <a16:creationId xmlns:a16="http://schemas.microsoft.com/office/drawing/2014/main" id="{DECB3B8B-6A0D-8F4D-AE66-01B561522A68}"/>
              </a:ext>
            </a:extLst>
          </p:cNvPr>
          <p:cNvSpPr>
            <a:spLocks noGrp="1"/>
          </p:cNvSpPr>
          <p:nvPr>
            <p:ph idx="1"/>
          </p:nvPr>
        </p:nvSpPr>
        <p:spPr>
          <a:xfrm>
            <a:off x="533400" y="895350"/>
            <a:ext cx="8210549" cy="1371599"/>
          </a:xfrm>
        </p:spPr>
        <p:txBody>
          <a:bodyPr>
            <a:normAutofit/>
          </a:bodyPr>
          <a:lstStyle/>
          <a:p>
            <a:r>
              <a:rPr lang="en-US" sz="1800" dirty="0"/>
              <a:t>keeping a neuron active with some probability </a:t>
            </a:r>
            <a:r>
              <a:rPr lang="en-US" sz="1800" b="1" i="1" dirty="0"/>
              <a:t>p</a:t>
            </a:r>
          </a:p>
          <a:p>
            <a:r>
              <a:rPr lang="en-US" sz="1800" dirty="0"/>
              <a:t>forces learning by all neurons.</a:t>
            </a:r>
          </a:p>
          <a:p>
            <a:r>
              <a:rPr lang="en-US" sz="1800" dirty="0"/>
              <a:t>dropout is only applied during training and not at test.</a:t>
            </a:r>
          </a:p>
          <a:p>
            <a:endParaRPr lang="en-US" sz="1800" dirty="0"/>
          </a:p>
        </p:txBody>
      </p:sp>
      <p:pic>
        <p:nvPicPr>
          <p:cNvPr id="4" name="Picture 3">
            <a:extLst>
              <a:ext uri="{FF2B5EF4-FFF2-40B4-BE49-F238E27FC236}">
                <a16:creationId xmlns:a16="http://schemas.microsoft.com/office/drawing/2014/main" id="{59FA3806-1AE4-4B41-9755-9AA945886BFF}"/>
              </a:ext>
            </a:extLst>
          </p:cNvPr>
          <p:cNvPicPr>
            <a:picLocks noChangeAspect="1"/>
          </p:cNvPicPr>
          <p:nvPr/>
        </p:nvPicPr>
        <p:blipFill>
          <a:blip r:embed="rId3"/>
          <a:stretch>
            <a:fillRect/>
          </a:stretch>
        </p:blipFill>
        <p:spPr>
          <a:xfrm>
            <a:off x="1066800" y="2114550"/>
            <a:ext cx="5029200" cy="2504965"/>
          </a:xfrm>
          <a:prstGeom prst="rect">
            <a:avLst/>
          </a:prstGeom>
        </p:spPr>
      </p:pic>
      <p:sp>
        <p:nvSpPr>
          <p:cNvPr id="5" name="Rectangle 4">
            <a:extLst>
              <a:ext uri="{FF2B5EF4-FFF2-40B4-BE49-F238E27FC236}">
                <a16:creationId xmlns:a16="http://schemas.microsoft.com/office/drawing/2014/main" id="{E099C26C-422D-7741-BF34-2C3E00FB573C}"/>
              </a:ext>
            </a:extLst>
          </p:cNvPr>
          <p:cNvSpPr/>
          <p:nvPr/>
        </p:nvSpPr>
        <p:spPr>
          <a:xfrm>
            <a:off x="3200400" y="4712613"/>
            <a:ext cx="6626942" cy="430887"/>
          </a:xfrm>
          <a:prstGeom prst="rect">
            <a:avLst/>
          </a:prstGeom>
        </p:spPr>
        <p:txBody>
          <a:bodyPr wrap="square">
            <a:spAutoFit/>
          </a:bodyPr>
          <a:lstStyle/>
          <a:p>
            <a:pPr algn="ctr"/>
            <a:r>
              <a:rPr lang="en-US" sz="1100" dirty="0" err="1"/>
              <a:t>Srivastava</a:t>
            </a:r>
            <a:r>
              <a:rPr lang="en-US" sz="1100" dirty="0"/>
              <a:t>, </a:t>
            </a:r>
            <a:r>
              <a:rPr lang="en-US" sz="1100" dirty="0" err="1"/>
              <a:t>Nitish</a:t>
            </a:r>
            <a:r>
              <a:rPr lang="en-US" sz="1100" dirty="0"/>
              <a:t>, et al. ”Dropout: a simple way to prevent neural networks from</a:t>
            </a:r>
          </a:p>
          <a:p>
            <a:pPr algn="ctr"/>
            <a:r>
              <a:rPr lang="en-US" sz="1100" dirty="0" err="1"/>
              <a:t>overfitting</a:t>
            </a:r>
            <a:r>
              <a:rPr lang="en-US" sz="1100" dirty="0"/>
              <a:t>”, JMLR 2014</a:t>
            </a:r>
          </a:p>
        </p:txBody>
      </p:sp>
    </p:spTree>
    <p:extLst>
      <p:ext uri="{BB962C8B-B14F-4D97-AF65-F5344CB8AC3E}">
        <p14:creationId xmlns:p14="http://schemas.microsoft.com/office/powerpoint/2010/main" val="648860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2CF0B-8F26-EE49-900A-928ABFFF7270}"/>
              </a:ext>
            </a:extLst>
          </p:cNvPr>
          <p:cNvSpPr>
            <a:spLocks noGrp="1"/>
          </p:cNvSpPr>
          <p:nvPr>
            <p:ph type="title"/>
          </p:nvPr>
        </p:nvSpPr>
        <p:spPr>
          <a:xfrm>
            <a:off x="533400" y="0"/>
            <a:ext cx="7886700" cy="994172"/>
          </a:xfrm>
        </p:spPr>
        <p:txBody>
          <a:bodyPr/>
          <a:lstStyle/>
          <a:p>
            <a:r>
              <a:rPr lang="en-US" dirty="0"/>
              <a:t>Perceptron</a:t>
            </a:r>
          </a:p>
        </p:txBody>
      </p:sp>
      <p:grpSp>
        <p:nvGrpSpPr>
          <p:cNvPr id="68" name="Group 67">
            <a:extLst>
              <a:ext uri="{FF2B5EF4-FFF2-40B4-BE49-F238E27FC236}">
                <a16:creationId xmlns:a16="http://schemas.microsoft.com/office/drawing/2014/main" id="{CB4CD980-21CB-C54C-B588-3D64940FD422}"/>
              </a:ext>
            </a:extLst>
          </p:cNvPr>
          <p:cNvGrpSpPr/>
          <p:nvPr/>
        </p:nvGrpSpPr>
        <p:grpSpPr>
          <a:xfrm>
            <a:off x="867032" y="971550"/>
            <a:ext cx="3171568" cy="3810000"/>
            <a:chOff x="2336800" y="1701800"/>
            <a:chExt cx="4228757" cy="5080000"/>
          </a:xfrm>
        </p:grpSpPr>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2A8D9D29-ADD5-AB42-BE4F-34A32FDBF821}"/>
                    </a:ext>
                  </a:extLst>
                </p:cNvPr>
                <p:cNvSpPr/>
                <p:nvPr/>
              </p:nvSpPr>
              <p:spPr>
                <a:xfrm>
                  <a:off x="2336800" y="1701800"/>
                  <a:ext cx="711200" cy="792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1" i="1">
                            <a:solidFill>
                              <a:schemeClr val="tx1"/>
                            </a:solidFill>
                            <a:latin typeface="Cambria Math" panose="02040503050406030204" pitchFamily="18" charset="0"/>
                            <a:ea typeface="Cambria Math" panose="02040503050406030204" pitchFamily="18" charset="0"/>
                          </a:rPr>
                          <m:t>𝒙</m:t>
                        </m:r>
                        <m:r>
                          <a:rPr lang="en-US" sz="1400" b="1" i="1" baseline="-25000">
                            <a:solidFill>
                              <a:schemeClr val="tx1"/>
                            </a:solidFill>
                            <a:latin typeface="Cambria Math" panose="02040503050406030204" pitchFamily="18" charset="0"/>
                            <a:ea typeface="Cambria Math" panose="02040503050406030204" pitchFamily="18" charset="0"/>
                          </a:rPr>
                          <m:t>𝟏</m:t>
                        </m:r>
                      </m:oMath>
                    </m:oMathPara>
                  </a14:m>
                  <a:endParaRPr lang="en-US" sz="1351" b="1" baseline="-25000" dirty="0">
                    <a:solidFill>
                      <a:schemeClr val="tx1"/>
                    </a:solidFill>
                    <a:latin typeface="Cambria Math" panose="02040503050406030204" pitchFamily="18" charset="0"/>
                    <a:ea typeface="Cambria Math" panose="02040503050406030204" pitchFamily="18" charset="0"/>
                  </a:endParaRPr>
                </a:p>
              </p:txBody>
            </p:sp>
          </mc:Choice>
          <mc:Fallback xmlns="">
            <p:sp>
              <p:nvSpPr>
                <p:cNvPr id="4" name="Oval 3">
                  <a:extLst>
                    <a:ext uri="{FF2B5EF4-FFF2-40B4-BE49-F238E27FC236}">
                      <a16:creationId xmlns:a16="http://schemas.microsoft.com/office/drawing/2014/main" id="{2A8D9D29-ADD5-AB42-BE4F-34A32FDBF821}"/>
                    </a:ext>
                  </a:extLst>
                </p:cNvPr>
                <p:cNvSpPr>
                  <a:spLocks noRot="1" noChangeAspect="1" noMove="1" noResize="1" noEditPoints="1" noAdjustHandles="1" noChangeArrowheads="1" noChangeShapeType="1" noTextEdit="1"/>
                </p:cNvSpPr>
                <p:nvPr/>
              </p:nvSpPr>
              <p:spPr>
                <a:xfrm>
                  <a:off x="2336800" y="1701800"/>
                  <a:ext cx="711200" cy="792480"/>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702C410F-A321-FE46-B499-7F605C0D365F}"/>
                    </a:ext>
                  </a:extLst>
                </p:cNvPr>
                <p:cNvSpPr/>
                <p:nvPr/>
              </p:nvSpPr>
              <p:spPr>
                <a:xfrm>
                  <a:off x="2336800" y="2616200"/>
                  <a:ext cx="707136" cy="792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1" i="1">
                            <a:solidFill>
                              <a:schemeClr val="tx1"/>
                            </a:solidFill>
                            <a:latin typeface="Cambria Math" panose="02040503050406030204" pitchFamily="18" charset="0"/>
                            <a:ea typeface="Cambria Math" panose="02040503050406030204" pitchFamily="18" charset="0"/>
                          </a:rPr>
                          <m:t>𝒙</m:t>
                        </m:r>
                        <m:r>
                          <a:rPr lang="en-US" sz="1200" b="1" i="1" baseline="-25000">
                            <a:solidFill>
                              <a:schemeClr val="tx1"/>
                            </a:solidFill>
                            <a:latin typeface="Cambria Math" panose="02040503050406030204" pitchFamily="18" charset="0"/>
                            <a:ea typeface="Cambria Math" panose="02040503050406030204" pitchFamily="18" charset="0"/>
                          </a:rPr>
                          <m:t>𝟐</m:t>
                        </m:r>
                      </m:oMath>
                    </m:oMathPara>
                  </a14:m>
                  <a:endParaRPr lang="en-US" sz="1200" b="1" baseline="-25000" dirty="0">
                    <a:solidFill>
                      <a:schemeClr val="tx1"/>
                    </a:solidFill>
                    <a:latin typeface="Cambria Math" panose="02040503050406030204" pitchFamily="18" charset="0"/>
                    <a:ea typeface="Cambria Math" panose="02040503050406030204" pitchFamily="18" charset="0"/>
                  </a:endParaRPr>
                </a:p>
              </p:txBody>
            </p:sp>
          </mc:Choice>
          <mc:Fallback xmlns="">
            <p:sp>
              <p:nvSpPr>
                <p:cNvPr id="10" name="Oval 9">
                  <a:extLst>
                    <a:ext uri="{FF2B5EF4-FFF2-40B4-BE49-F238E27FC236}">
                      <a16:creationId xmlns:a16="http://schemas.microsoft.com/office/drawing/2014/main" id="{702C410F-A321-FE46-B499-7F605C0D365F}"/>
                    </a:ext>
                  </a:extLst>
                </p:cNvPr>
                <p:cNvSpPr>
                  <a:spLocks noRot="1" noChangeAspect="1" noMove="1" noResize="1" noEditPoints="1" noAdjustHandles="1" noChangeArrowheads="1" noChangeShapeType="1" noTextEdit="1"/>
                </p:cNvSpPr>
                <p:nvPr/>
              </p:nvSpPr>
              <p:spPr>
                <a:xfrm>
                  <a:off x="2336800" y="2616200"/>
                  <a:ext cx="707136" cy="79248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B95745DC-D259-CC47-9957-699D1744DC85}"/>
                    </a:ext>
                  </a:extLst>
                </p:cNvPr>
                <p:cNvSpPr/>
                <p:nvPr/>
              </p:nvSpPr>
              <p:spPr>
                <a:xfrm>
                  <a:off x="2336800" y="3505200"/>
                  <a:ext cx="707136" cy="792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1" i="1">
                            <a:solidFill>
                              <a:schemeClr val="tx1"/>
                            </a:solidFill>
                            <a:latin typeface="Cambria Math" panose="02040503050406030204" pitchFamily="18" charset="0"/>
                            <a:ea typeface="Cambria Math" panose="02040503050406030204" pitchFamily="18" charset="0"/>
                          </a:rPr>
                          <m:t>𝒙</m:t>
                        </m:r>
                        <m:r>
                          <a:rPr lang="en-US" sz="1400" b="1" i="1" baseline="-25000">
                            <a:solidFill>
                              <a:schemeClr val="tx1"/>
                            </a:solidFill>
                            <a:latin typeface="Cambria Math" panose="02040503050406030204" pitchFamily="18" charset="0"/>
                            <a:ea typeface="Cambria Math" panose="02040503050406030204" pitchFamily="18" charset="0"/>
                          </a:rPr>
                          <m:t>𝟑</m:t>
                        </m:r>
                      </m:oMath>
                    </m:oMathPara>
                  </a14:m>
                  <a:endParaRPr lang="en-US" sz="1351" b="1" dirty="0">
                    <a:solidFill>
                      <a:schemeClr val="tx1"/>
                    </a:solidFill>
                    <a:latin typeface="Cambria Math" panose="02040503050406030204" pitchFamily="18" charset="0"/>
                    <a:ea typeface="Cambria Math" panose="02040503050406030204" pitchFamily="18" charset="0"/>
                  </a:endParaRPr>
                </a:p>
              </p:txBody>
            </p:sp>
          </mc:Choice>
          <mc:Fallback xmlns="">
            <p:sp>
              <p:nvSpPr>
                <p:cNvPr id="11" name="Oval 10">
                  <a:extLst>
                    <a:ext uri="{FF2B5EF4-FFF2-40B4-BE49-F238E27FC236}">
                      <a16:creationId xmlns:a16="http://schemas.microsoft.com/office/drawing/2014/main" id="{B95745DC-D259-CC47-9957-699D1744DC85}"/>
                    </a:ext>
                  </a:extLst>
                </p:cNvPr>
                <p:cNvSpPr>
                  <a:spLocks noRot="1" noChangeAspect="1" noMove="1" noResize="1" noEditPoints="1" noAdjustHandles="1" noChangeArrowheads="1" noChangeShapeType="1" noTextEdit="1"/>
                </p:cNvSpPr>
                <p:nvPr/>
              </p:nvSpPr>
              <p:spPr>
                <a:xfrm>
                  <a:off x="2336800" y="3505200"/>
                  <a:ext cx="707136" cy="792480"/>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52DE9CBC-8A30-6E43-890E-A1A880C83BF9}"/>
                    </a:ext>
                  </a:extLst>
                </p:cNvPr>
                <p:cNvSpPr/>
                <p:nvPr/>
              </p:nvSpPr>
              <p:spPr>
                <a:xfrm>
                  <a:off x="2336800" y="4363720"/>
                  <a:ext cx="707136" cy="792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1" i="1">
                            <a:solidFill>
                              <a:schemeClr val="tx1"/>
                            </a:solidFill>
                            <a:latin typeface="Cambria Math" panose="02040503050406030204" pitchFamily="18" charset="0"/>
                            <a:ea typeface="Cambria Math" panose="02040503050406030204" pitchFamily="18" charset="0"/>
                          </a:rPr>
                          <m:t>𝒙</m:t>
                        </m:r>
                        <m:r>
                          <a:rPr lang="en-US" sz="1400" b="1" i="1" baseline="-25000">
                            <a:solidFill>
                              <a:schemeClr val="tx1"/>
                            </a:solidFill>
                            <a:latin typeface="Cambria Math" panose="02040503050406030204" pitchFamily="18" charset="0"/>
                            <a:ea typeface="Cambria Math" panose="02040503050406030204" pitchFamily="18" charset="0"/>
                          </a:rPr>
                          <m:t>𝟒</m:t>
                        </m:r>
                      </m:oMath>
                    </m:oMathPara>
                  </a14:m>
                  <a:endParaRPr lang="en-US" sz="1351" b="1" baseline="-25000"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Oval 11">
                  <a:extLst>
                    <a:ext uri="{FF2B5EF4-FFF2-40B4-BE49-F238E27FC236}">
                      <a16:creationId xmlns:a16="http://schemas.microsoft.com/office/drawing/2014/main" id="{52DE9CBC-8A30-6E43-890E-A1A880C83BF9}"/>
                    </a:ext>
                  </a:extLst>
                </p:cNvPr>
                <p:cNvSpPr>
                  <a:spLocks noRot="1" noChangeAspect="1" noMove="1" noResize="1" noEditPoints="1" noAdjustHandles="1" noChangeArrowheads="1" noChangeShapeType="1" noTextEdit="1"/>
                </p:cNvSpPr>
                <p:nvPr/>
              </p:nvSpPr>
              <p:spPr>
                <a:xfrm>
                  <a:off x="2336800" y="4363720"/>
                  <a:ext cx="707136" cy="792480"/>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48315A8-CAA7-DB4A-B6BC-00AB98DA6391}"/>
                    </a:ext>
                  </a:extLst>
                </p:cNvPr>
                <p:cNvSpPr/>
                <p:nvPr/>
              </p:nvSpPr>
              <p:spPr>
                <a:xfrm>
                  <a:off x="2336800" y="5989320"/>
                  <a:ext cx="707136" cy="792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1" i="1">
                            <a:solidFill>
                              <a:schemeClr val="tx1"/>
                            </a:solidFill>
                            <a:latin typeface="Cambria Math" panose="02040503050406030204" pitchFamily="18" charset="0"/>
                            <a:ea typeface="Cambria Math" panose="02040503050406030204" pitchFamily="18" charset="0"/>
                          </a:rPr>
                          <m:t>𝒙</m:t>
                        </m:r>
                        <m:r>
                          <a:rPr lang="en-US" sz="1400" b="1" i="1" baseline="-25000">
                            <a:solidFill>
                              <a:schemeClr val="tx1"/>
                            </a:solidFill>
                            <a:latin typeface="Cambria Math" panose="02040503050406030204" pitchFamily="18" charset="0"/>
                            <a:ea typeface="Cambria Math" panose="02040503050406030204" pitchFamily="18" charset="0"/>
                          </a:rPr>
                          <m:t>𝟓</m:t>
                        </m:r>
                      </m:oMath>
                    </m:oMathPara>
                  </a14:m>
                  <a:endParaRPr lang="en-US" sz="1351" b="1" baseline="-25000" dirty="0">
                    <a:solidFill>
                      <a:schemeClr val="tx1"/>
                    </a:solidFill>
                    <a:latin typeface="Cambria Math" panose="02040503050406030204" pitchFamily="18" charset="0"/>
                    <a:ea typeface="Cambria Math" panose="02040503050406030204" pitchFamily="18" charset="0"/>
                  </a:endParaRPr>
                </a:p>
              </p:txBody>
            </p:sp>
          </mc:Choice>
          <mc:Fallback xmlns="">
            <p:sp>
              <p:nvSpPr>
                <p:cNvPr id="13" name="Oval 12">
                  <a:extLst>
                    <a:ext uri="{FF2B5EF4-FFF2-40B4-BE49-F238E27FC236}">
                      <a16:creationId xmlns:a16="http://schemas.microsoft.com/office/drawing/2014/main" id="{448315A8-CAA7-DB4A-B6BC-00AB98DA6391}"/>
                    </a:ext>
                  </a:extLst>
                </p:cNvPr>
                <p:cNvSpPr>
                  <a:spLocks noRot="1" noChangeAspect="1" noMove="1" noResize="1" noEditPoints="1" noAdjustHandles="1" noChangeArrowheads="1" noChangeShapeType="1" noTextEdit="1"/>
                </p:cNvSpPr>
                <p:nvPr/>
              </p:nvSpPr>
              <p:spPr>
                <a:xfrm>
                  <a:off x="2336800" y="5989320"/>
                  <a:ext cx="707136" cy="792480"/>
                </a:xfrm>
                <a:prstGeom prst="ellipse">
                  <a:avLst/>
                </a:prstGeom>
                <a:blipFill>
                  <a:blip r:embed="rId7"/>
                  <a:stretch>
                    <a:fillRect/>
                  </a:stretch>
                </a:blipFill>
              </p:spPr>
              <p:txBody>
                <a:bodyPr/>
                <a:lstStyle/>
                <a:p>
                  <a:r>
                    <a:rPr lang="en-US">
                      <a:noFill/>
                    </a:rPr>
                    <a:t> </a:t>
                  </a:r>
                </a:p>
              </p:txBody>
            </p:sp>
          </mc:Fallback>
        </mc:AlternateContent>
        <p:sp>
          <p:nvSpPr>
            <p:cNvPr id="14" name="Oval 13">
              <a:extLst>
                <a:ext uri="{FF2B5EF4-FFF2-40B4-BE49-F238E27FC236}">
                  <a16:creationId xmlns:a16="http://schemas.microsoft.com/office/drawing/2014/main" id="{E0979637-CCFB-C34B-94E4-B8133D729D63}"/>
                </a:ext>
              </a:extLst>
            </p:cNvPr>
            <p:cNvSpPr/>
            <p:nvPr/>
          </p:nvSpPr>
          <p:spPr>
            <a:xfrm>
              <a:off x="5651157" y="3429000"/>
              <a:ext cx="914400" cy="914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951" b="1" dirty="0">
                  <a:latin typeface="Cambria Math" panose="02040503050406030204" pitchFamily="18" charset="0"/>
                  <a:ea typeface="Cambria Math" panose="02040503050406030204" pitchFamily="18" charset="0"/>
                </a:rPr>
                <a:t>y</a:t>
              </a:r>
            </a:p>
          </p:txBody>
        </p:sp>
        <p:cxnSp>
          <p:nvCxnSpPr>
            <p:cNvPr id="16" name="Straight Arrow Connector 15">
              <a:extLst>
                <a:ext uri="{FF2B5EF4-FFF2-40B4-BE49-F238E27FC236}">
                  <a16:creationId xmlns:a16="http://schemas.microsoft.com/office/drawing/2014/main" id="{1597CFA9-B558-154A-A143-4437F259B2DA}"/>
                </a:ext>
              </a:extLst>
            </p:cNvPr>
            <p:cNvCxnSpPr>
              <a:cxnSpLocks/>
            </p:cNvCxnSpPr>
            <p:nvPr/>
          </p:nvCxnSpPr>
          <p:spPr>
            <a:xfrm>
              <a:off x="3048000" y="2362200"/>
              <a:ext cx="2514600" cy="15240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07CE47A5-3993-9D48-9709-951F44C3F8E9}"/>
                </a:ext>
              </a:extLst>
            </p:cNvPr>
            <p:cNvCxnSpPr>
              <a:cxnSpLocks/>
              <a:endCxn id="14" idx="2"/>
            </p:cNvCxnSpPr>
            <p:nvPr/>
          </p:nvCxnSpPr>
          <p:spPr>
            <a:xfrm>
              <a:off x="3060357" y="3124200"/>
              <a:ext cx="2590800" cy="7620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EDFFB0B0-AFAE-D748-AB1E-7E6A5CC6409A}"/>
                </a:ext>
              </a:extLst>
            </p:cNvPr>
            <p:cNvCxnSpPr>
              <a:cxnSpLocks/>
            </p:cNvCxnSpPr>
            <p:nvPr/>
          </p:nvCxnSpPr>
          <p:spPr>
            <a:xfrm>
              <a:off x="3080951" y="3886200"/>
              <a:ext cx="248164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47B4889F-26E2-2A4F-8264-F0F29D9B4EA4}"/>
                </a:ext>
              </a:extLst>
            </p:cNvPr>
            <p:cNvCxnSpPr>
              <a:cxnSpLocks/>
              <a:endCxn id="14" idx="2"/>
            </p:cNvCxnSpPr>
            <p:nvPr/>
          </p:nvCxnSpPr>
          <p:spPr>
            <a:xfrm flipV="1">
              <a:off x="3060357" y="3886200"/>
              <a:ext cx="2590800" cy="7620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0ACDB980-52D1-F84A-8A96-1A6FBFA146B5}"/>
                </a:ext>
              </a:extLst>
            </p:cNvPr>
            <p:cNvCxnSpPr>
              <a:cxnSpLocks/>
              <a:stCxn id="13" idx="7"/>
              <a:endCxn id="14" idx="2"/>
            </p:cNvCxnSpPr>
            <p:nvPr/>
          </p:nvCxnSpPr>
          <p:spPr>
            <a:xfrm flipV="1">
              <a:off x="2940379" y="3886200"/>
              <a:ext cx="2710778" cy="2219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4FF8349-FFFE-8A4F-A85D-83B9BBDA9C6B}"/>
                    </a:ext>
                  </a:extLst>
                </p:cNvPr>
                <p:cNvSpPr txBox="1"/>
                <p:nvPr/>
              </p:nvSpPr>
              <p:spPr>
                <a:xfrm>
                  <a:off x="3884620" y="3593068"/>
                  <a:ext cx="582809" cy="548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𝒘</m:t>
                        </m:r>
                        <m:r>
                          <a:rPr lang="en-US" sz="1200" b="1" i="1" baseline="-25000">
                            <a:latin typeface="Cambria Math" panose="02040503050406030204" pitchFamily="18" charset="0"/>
                            <a:ea typeface="Cambria Math" panose="02040503050406030204" pitchFamily="18" charset="0"/>
                          </a:rPr>
                          <m:t>3</m:t>
                        </m:r>
                      </m:oMath>
                    </m:oMathPara>
                  </a14:m>
                  <a:endParaRPr lang="en-US" sz="1200" b="1" baseline="-25000" dirty="0">
                    <a:latin typeface="Cambria Math" panose="02040503050406030204" pitchFamily="18" charset="0"/>
                    <a:ea typeface="Cambria Math" panose="02040503050406030204" pitchFamily="18" charset="0"/>
                  </a:endParaRPr>
                </a:p>
                <a:p>
                  <a:endParaRPr lang="en-US" sz="1351" b="1" baseline="-25000" dirty="0">
                    <a:latin typeface="Cambria Math" panose="02040503050406030204" pitchFamily="18" charset="0"/>
                    <a:ea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B4FF8349-FFFE-8A4F-A85D-83B9BBDA9C6B}"/>
                    </a:ext>
                  </a:extLst>
                </p:cNvPr>
                <p:cNvSpPr txBox="1">
                  <a:spLocks noRot="1" noChangeAspect="1" noMove="1" noResize="1" noEditPoints="1" noAdjustHandles="1" noChangeArrowheads="1" noChangeShapeType="1" noTextEdit="1"/>
                </p:cNvSpPr>
                <p:nvPr/>
              </p:nvSpPr>
              <p:spPr>
                <a:xfrm>
                  <a:off x="3884620" y="3593068"/>
                  <a:ext cx="582809" cy="548441"/>
                </a:xfrm>
                <a:prstGeom prst="rect">
                  <a:avLst/>
                </a:prstGeom>
                <a:blipFill>
                  <a:blip r:embed="rId8"/>
                  <a:stretch>
                    <a:fillRect/>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BE3AA130-21E4-C447-BCC3-7DD2AA680773}"/>
                </a:ext>
              </a:extLst>
            </p:cNvPr>
            <p:cNvSpPr txBox="1"/>
            <p:nvPr/>
          </p:nvSpPr>
          <p:spPr>
            <a:xfrm>
              <a:off x="3886201" y="4659868"/>
              <a:ext cx="511251" cy="400280"/>
            </a:xfrm>
            <a:prstGeom prst="rect">
              <a:avLst/>
            </a:prstGeom>
            <a:noFill/>
          </p:spPr>
          <p:txBody>
            <a:bodyPr wrap="none" rtlCol="0">
              <a:spAutoFit/>
            </a:bodyPr>
            <a:lstStyle/>
            <a:p>
              <a:r>
                <a:rPr lang="en-US" sz="1351" b="1" i="1" dirty="0" err="1">
                  <a:latin typeface="Cambria Math" panose="02040503050406030204" pitchFamily="18" charset="0"/>
                  <a:ea typeface="Cambria Math" panose="02040503050406030204" pitchFamily="18" charset="0"/>
                </a:rPr>
                <a:t>w</a:t>
              </a:r>
              <a:r>
                <a:rPr lang="en-US" sz="1351" b="1" i="1" baseline="-25000" dirty="0" err="1">
                  <a:latin typeface="Cambria Math" panose="02040503050406030204" pitchFamily="18" charset="0"/>
                  <a:ea typeface="Cambria Math" panose="02040503050406030204" pitchFamily="18" charset="0"/>
                </a:rPr>
                <a:t>n</a:t>
              </a:r>
              <a:endParaRPr lang="en-US" sz="1351" b="1" i="1" baseline="-250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CE0CB5C-CECE-6544-AF18-D7B5BA47ABAE}"/>
                    </a:ext>
                  </a:extLst>
                </p:cNvPr>
                <p:cNvSpPr txBox="1"/>
                <p:nvPr/>
              </p:nvSpPr>
              <p:spPr>
                <a:xfrm>
                  <a:off x="3886201" y="3135868"/>
                  <a:ext cx="582809" cy="548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𝒘</m:t>
                        </m:r>
                        <m:r>
                          <a:rPr lang="en-US" sz="1200" b="1" i="1" baseline="-25000">
                            <a:latin typeface="Cambria Math" panose="02040503050406030204" pitchFamily="18" charset="0"/>
                            <a:ea typeface="Cambria Math" panose="02040503050406030204" pitchFamily="18" charset="0"/>
                          </a:rPr>
                          <m:t>2</m:t>
                        </m:r>
                      </m:oMath>
                    </m:oMathPara>
                  </a14:m>
                  <a:endParaRPr lang="en-US" sz="1200" b="1" baseline="-25000" dirty="0">
                    <a:latin typeface="Cambria Math" panose="02040503050406030204" pitchFamily="18" charset="0"/>
                    <a:ea typeface="Cambria Math" panose="02040503050406030204" pitchFamily="18" charset="0"/>
                  </a:endParaRPr>
                </a:p>
                <a:p>
                  <a:endParaRPr lang="en-US" sz="1351" b="1" baseline="-25000" dirty="0">
                    <a:latin typeface="Cambria Math" panose="02040503050406030204" pitchFamily="18" charset="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5CE0CB5C-CECE-6544-AF18-D7B5BA47ABAE}"/>
                    </a:ext>
                  </a:extLst>
                </p:cNvPr>
                <p:cNvSpPr txBox="1">
                  <a:spLocks noRot="1" noChangeAspect="1" noMove="1" noResize="1" noEditPoints="1" noAdjustHandles="1" noChangeArrowheads="1" noChangeShapeType="1" noTextEdit="1"/>
                </p:cNvSpPr>
                <p:nvPr/>
              </p:nvSpPr>
              <p:spPr>
                <a:xfrm>
                  <a:off x="3886201" y="3135868"/>
                  <a:ext cx="582809" cy="54844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7417724-61E1-C549-B236-6FE9175877DC}"/>
                    </a:ext>
                  </a:extLst>
                </p:cNvPr>
                <p:cNvSpPr txBox="1"/>
                <p:nvPr/>
              </p:nvSpPr>
              <p:spPr>
                <a:xfrm>
                  <a:off x="3886201" y="2678668"/>
                  <a:ext cx="564684" cy="4037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1" i="1">
                            <a:latin typeface="Cambria Math" panose="02040503050406030204" pitchFamily="18" charset="0"/>
                            <a:ea typeface="Cambria Math" panose="02040503050406030204" pitchFamily="18" charset="0"/>
                          </a:rPr>
                          <m:t>𝒘</m:t>
                        </m:r>
                        <m:r>
                          <a:rPr lang="en-US" sz="1400" b="1" i="1" baseline="-25000">
                            <a:latin typeface="Cambria Math" panose="02040503050406030204" pitchFamily="18" charset="0"/>
                            <a:ea typeface="Cambria Math" panose="02040503050406030204" pitchFamily="18" charset="0"/>
                          </a:rPr>
                          <m:t>𝟏</m:t>
                        </m:r>
                      </m:oMath>
                    </m:oMathPara>
                  </a14:m>
                  <a:endParaRPr lang="en-US" sz="1351" b="1" baseline="-25000" dirty="0">
                    <a:latin typeface="Cambria Math" panose="02040503050406030204" pitchFamily="18" charset="0"/>
                    <a:ea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67417724-61E1-C549-B236-6FE9175877DC}"/>
                    </a:ext>
                  </a:extLst>
                </p:cNvPr>
                <p:cNvSpPr txBox="1">
                  <a:spLocks noRot="1" noChangeAspect="1" noMove="1" noResize="1" noEditPoints="1" noAdjustHandles="1" noChangeArrowheads="1" noChangeShapeType="1" noTextEdit="1"/>
                </p:cNvSpPr>
                <p:nvPr/>
              </p:nvSpPr>
              <p:spPr>
                <a:xfrm>
                  <a:off x="3886201" y="2678668"/>
                  <a:ext cx="564684" cy="403787"/>
                </a:xfrm>
                <a:prstGeom prst="rect">
                  <a:avLst/>
                </a:prstGeom>
                <a:blipFill>
                  <a:blip r:embed="rId10"/>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0" name="Content Placeholder 2">
                <a:extLst>
                  <a:ext uri="{FF2B5EF4-FFF2-40B4-BE49-F238E27FC236}">
                    <a16:creationId xmlns:a16="http://schemas.microsoft.com/office/drawing/2014/main" id="{4A1FEFDE-F5BD-EC49-8D5F-7F10A8483B63}"/>
                  </a:ext>
                </a:extLst>
              </p:cNvPr>
              <p:cNvSpPr>
                <a:spLocks noGrp="1"/>
              </p:cNvSpPr>
              <p:nvPr>
                <p:ph idx="1"/>
              </p:nvPr>
            </p:nvSpPr>
            <p:spPr>
              <a:xfrm>
                <a:off x="4514851" y="1028703"/>
                <a:ext cx="4343400" cy="3829049"/>
              </a:xfrm>
            </p:spPr>
            <p:txBody>
              <a:bodyPr>
                <a:normAutofit/>
              </a:bodyPr>
              <a:lstStyle/>
              <a:p>
                <a:pPr marL="0" indent="0">
                  <a:lnSpc>
                    <a:spcPct val="100000"/>
                  </a:lnSpc>
                  <a:buNone/>
                </a:pPr>
                <a:r>
                  <a:rPr lang="en-US" b="1" i="1" dirty="0">
                    <a:solidFill>
                      <a:schemeClr val="tx1"/>
                    </a:solidFill>
                    <a:latin typeface="Cambria Math" panose="02040503050406030204" pitchFamily="18" charset="0"/>
                    <a:ea typeface="Cambria Math" panose="02040503050406030204" pitchFamily="18" charset="0"/>
                  </a:rPr>
                  <a:t> z </a:t>
                </a:r>
                <a14:m>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m:t>
                    </m:r>
                    <m:r>
                      <a:rPr lang="en-US" b="1" i="1">
                        <a:solidFill>
                          <a:schemeClr val="tx1"/>
                        </a:solidFill>
                        <a:latin typeface="Cambria Math" charset="0"/>
                      </a:rPr>
                      <m:t>𝜱</m:t>
                    </m:r>
                    <m:d>
                      <m:dPr>
                        <m:ctrlPr>
                          <a:rPr lang="en-US" b="1" i="1">
                            <a:solidFill>
                              <a:schemeClr val="tx1"/>
                            </a:solidFill>
                            <a:latin typeface="Cambria Math" panose="02040503050406030204" pitchFamily="18" charset="0"/>
                          </a:rPr>
                        </m:ctrlPr>
                      </m:dPr>
                      <m:e>
                        <m:r>
                          <a:rPr lang="en-US" b="1" i="1">
                            <a:solidFill>
                              <a:schemeClr val="tx1"/>
                            </a:solidFill>
                            <a:latin typeface="Cambria Math" panose="02040503050406030204" pitchFamily="18" charset="0"/>
                            <a:ea typeface="Cambria Math" panose="02040503050406030204" pitchFamily="18" charset="0"/>
                          </a:rPr>
                          <m:t>𝒃</m:t>
                        </m:r>
                        <m:r>
                          <a:rPr lang="en-US" b="1" i="1">
                            <a:solidFill>
                              <a:schemeClr val="tx1"/>
                            </a:solidFill>
                            <a:latin typeface="Cambria Math" panose="02040503050406030204" pitchFamily="18" charset="0"/>
                            <a:ea typeface="Cambria Math" panose="02040503050406030204" pitchFamily="18" charset="0"/>
                          </a:rPr>
                          <m:t>+</m:t>
                        </m:r>
                        <m:sSub>
                          <m:sSubPr>
                            <m:ctrlPr>
                              <a:rPr lang="en-US" b="1" i="1">
                                <a:solidFill>
                                  <a:schemeClr val="tx1"/>
                                </a:solidFill>
                                <a:latin typeface="Cambria Math" panose="02040503050406030204" pitchFamily="18" charset="0"/>
                                <a:ea typeface="Cambria Math" panose="02040503050406030204" pitchFamily="18" charset="0"/>
                              </a:rPr>
                            </m:ctrlPr>
                          </m:sSubPr>
                          <m:e>
                            <m:r>
                              <a:rPr lang="en-US" b="1" i="1">
                                <a:solidFill>
                                  <a:schemeClr val="tx1"/>
                                </a:solidFill>
                                <a:latin typeface="Cambria Math" panose="02040503050406030204" pitchFamily="18" charset="0"/>
                                <a:ea typeface="Cambria Math" panose="02040503050406030204" pitchFamily="18" charset="0"/>
                              </a:rPr>
                              <m:t>𝜮</m:t>
                            </m:r>
                          </m:e>
                          <m:sub>
                            <m:r>
                              <a:rPr lang="en-US" b="1" i="1">
                                <a:solidFill>
                                  <a:schemeClr val="tx1"/>
                                </a:solidFill>
                                <a:latin typeface="Cambria Math" panose="02040503050406030204" pitchFamily="18" charset="0"/>
                                <a:ea typeface="Cambria Math" panose="02040503050406030204" pitchFamily="18" charset="0"/>
                              </a:rPr>
                              <m:t>𝒊</m:t>
                            </m:r>
                          </m:sub>
                        </m:sSub>
                        <m:d>
                          <m:dPr>
                            <m:ctrlPr>
                              <a:rPr lang="en-US" b="1" i="1">
                                <a:solidFill>
                                  <a:schemeClr val="tx1"/>
                                </a:solidFill>
                                <a:latin typeface="Cambria Math" panose="02040503050406030204" pitchFamily="18" charset="0"/>
                                <a:ea typeface="Cambria Math" panose="02040503050406030204" pitchFamily="18" charset="0"/>
                              </a:rPr>
                            </m:ctrlPr>
                          </m:dPr>
                          <m:e>
                            <m:sSub>
                              <m:sSubPr>
                                <m:ctrlPr>
                                  <a:rPr lang="en-US" b="1" i="1">
                                    <a:solidFill>
                                      <a:schemeClr val="tx1"/>
                                    </a:solidFill>
                                    <a:latin typeface="Cambria Math" panose="02040503050406030204" pitchFamily="18" charset="0"/>
                                    <a:ea typeface="Cambria Math" panose="02040503050406030204" pitchFamily="18" charset="0"/>
                                  </a:rPr>
                                </m:ctrlPr>
                              </m:sSubPr>
                              <m:e>
                                <m:r>
                                  <a:rPr lang="en-US" b="1" i="1">
                                    <a:solidFill>
                                      <a:schemeClr val="tx1"/>
                                    </a:solidFill>
                                    <a:latin typeface="Cambria Math" panose="02040503050406030204" pitchFamily="18" charset="0"/>
                                    <a:ea typeface="Cambria Math" panose="02040503050406030204" pitchFamily="18" charset="0"/>
                                  </a:rPr>
                                  <m:t>𝒘</m:t>
                                </m:r>
                              </m:e>
                              <m:sub>
                                <m:r>
                                  <a:rPr lang="en-US" b="1" i="1">
                                    <a:solidFill>
                                      <a:schemeClr val="tx1"/>
                                    </a:solidFill>
                                    <a:latin typeface="Cambria Math" panose="02040503050406030204" pitchFamily="18" charset="0"/>
                                    <a:ea typeface="Cambria Math" panose="02040503050406030204" pitchFamily="18" charset="0"/>
                                  </a:rPr>
                                  <m:t>𝒊</m:t>
                                </m:r>
                              </m:sub>
                            </m:sSub>
                            <m:r>
                              <a:rPr lang="en-US" b="1" i="1">
                                <a:solidFill>
                                  <a:schemeClr val="tx1"/>
                                </a:solidFill>
                                <a:latin typeface="Cambria Math" panose="02040503050406030204" pitchFamily="18" charset="0"/>
                                <a:ea typeface="Cambria Math" panose="02040503050406030204" pitchFamily="18" charset="0"/>
                              </a:rPr>
                              <m:t>.</m:t>
                            </m:r>
                            <m:sSub>
                              <m:sSubPr>
                                <m:ctrlPr>
                                  <a:rPr lang="en-US" b="1" i="1">
                                    <a:solidFill>
                                      <a:schemeClr val="tx1"/>
                                    </a:solidFill>
                                    <a:latin typeface="Cambria Math" panose="02040503050406030204" pitchFamily="18" charset="0"/>
                                    <a:ea typeface="Cambria Math" panose="02040503050406030204" pitchFamily="18" charset="0"/>
                                  </a:rPr>
                                </m:ctrlPr>
                              </m:sSubPr>
                              <m:e>
                                <m:r>
                                  <a:rPr lang="en-US" b="1" i="1">
                                    <a:solidFill>
                                      <a:schemeClr val="tx1"/>
                                    </a:solidFill>
                                    <a:latin typeface="Cambria Math" panose="02040503050406030204" pitchFamily="18" charset="0"/>
                                    <a:ea typeface="Cambria Math" panose="02040503050406030204" pitchFamily="18" charset="0"/>
                                  </a:rPr>
                                  <m:t>𝒙</m:t>
                                </m:r>
                              </m:e>
                              <m:sub>
                                <m:r>
                                  <a:rPr lang="en-US" b="1" i="1">
                                    <a:solidFill>
                                      <a:schemeClr val="tx1"/>
                                    </a:solidFill>
                                    <a:latin typeface="Cambria Math" panose="02040503050406030204" pitchFamily="18" charset="0"/>
                                    <a:ea typeface="Cambria Math" panose="02040503050406030204" pitchFamily="18" charset="0"/>
                                  </a:rPr>
                                  <m:t>𝒊</m:t>
                                </m:r>
                              </m:sub>
                            </m:sSub>
                          </m:e>
                        </m:d>
                      </m:e>
                    </m:d>
                  </m:oMath>
                </a14:m>
                <a:endParaRPr lang="en-US" b="1" i="1" dirty="0">
                  <a:solidFill>
                    <a:schemeClr val="tx1"/>
                  </a:solidFill>
                  <a:latin typeface="Cambria Math" panose="02040503050406030204" pitchFamily="18" charset="0"/>
                  <a:ea typeface="Cambria Math" panose="02040503050406030204" pitchFamily="18" charset="0"/>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rPr>
                        <m:t>𝒚</m:t>
                      </m:r>
                      <m:r>
                        <a:rPr lang="en-US" b="1">
                          <a:solidFill>
                            <a:schemeClr val="tx1"/>
                          </a:solidFill>
                          <a:latin typeface="Cambria Math" panose="02040503050406030204" pitchFamily="18" charset="0"/>
                        </a:rPr>
                        <m:t> </m:t>
                      </m:r>
                      <m:r>
                        <a:rPr lang="en-US" b="1" i="1">
                          <a:solidFill>
                            <a:schemeClr val="tx1"/>
                          </a:solidFill>
                          <a:latin typeface="Cambria Math" charset="0"/>
                        </a:rPr>
                        <m:t>=</m:t>
                      </m:r>
                      <m:d>
                        <m:dPr>
                          <m:begChr m:val="{"/>
                          <m:endChr m:val=""/>
                          <m:ctrlPr>
                            <a:rPr lang="cs-CZ" b="1" i="1">
                              <a:solidFill>
                                <a:schemeClr val="tx1"/>
                              </a:solidFill>
                              <a:latin typeface="Cambria Math" panose="02040503050406030204" pitchFamily="18" charset="0"/>
                            </a:rPr>
                          </m:ctrlPr>
                        </m:dPr>
                        <m:e>
                          <m:eqArr>
                            <m:eqArrPr>
                              <m:ctrlPr>
                                <a:rPr lang="cs-CZ" b="1" i="1">
                                  <a:solidFill>
                                    <a:schemeClr val="tx1"/>
                                  </a:solidFill>
                                  <a:latin typeface="Cambria Math" panose="02040503050406030204" pitchFamily="18" charset="0"/>
                                </a:rPr>
                              </m:ctrlPr>
                            </m:eqArrPr>
                            <m:e>
                              <m:r>
                                <a:rPr lang="en-US" b="1" i="1">
                                  <a:solidFill>
                                    <a:schemeClr val="tx1"/>
                                  </a:solidFill>
                                  <a:latin typeface="Cambria Math" charset="0"/>
                                </a:rPr>
                                <m:t>𝟏</m:t>
                              </m:r>
                              <m:r>
                                <a:rPr lang="en-US" b="1" i="1">
                                  <a:solidFill>
                                    <a:schemeClr val="tx1"/>
                                  </a:solidFill>
                                  <a:latin typeface="Cambria Math" charset="0"/>
                                </a:rPr>
                                <m:t>, </m:t>
                              </m:r>
                              <m:r>
                                <a:rPr lang="en-US" b="1" i="1">
                                  <a:solidFill>
                                    <a:schemeClr val="tx1"/>
                                  </a:solidFill>
                                  <a:latin typeface="Cambria Math" charset="0"/>
                                </a:rPr>
                                <m:t>𝒊𝒇</m:t>
                              </m:r>
                              <m:r>
                                <a:rPr lang="en-US" b="1" i="1">
                                  <a:solidFill>
                                    <a:schemeClr val="tx1"/>
                                  </a:solidFill>
                                  <a:latin typeface="Cambria Math" charset="0"/>
                                </a:rPr>
                                <m:t> </m:t>
                              </m:r>
                              <m:r>
                                <a:rPr lang="en-US" b="1" i="1">
                                  <a:solidFill>
                                    <a:schemeClr val="tx1"/>
                                  </a:solidFill>
                                  <a:latin typeface="Cambria Math" panose="02040503050406030204" pitchFamily="18" charset="0"/>
                                </a:rPr>
                                <m:t>𝒛</m:t>
                              </m:r>
                              <m:r>
                                <a:rPr lang="en-US" b="1" i="1">
                                  <a:solidFill>
                                    <a:schemeClr val="tx1"/>
                                  </a:solidFill>
                                  <a:latin typeface="Cambria Math" charset="0"/>
                                </a:rPr>
                                <m:t>≥</m:t>
                              </m:r>
                              <m:r>
                                <a:rPr lang="en-US" b="1" i="1" smtClean="0">
                                  <a:solidFill>
                                    <a:schemeClr val="tx1"/>
                                  </a:solidFill>
                                  <a:latin typeface="Cambria Math" panose="02040503050406030204" pitchFamily="18" charset="0"/>
                                </a:rPr>
                                <m:t>𝒕𝒉𝒓𝒆𝒔𝒉𝒐𝒍𝒅</m:t>
                              </m:r>
                            </m:e>
                            <m:e>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𝟏</m:t>
                              </m:r>
                              <m:r>
                                <a:rPr lang="en-US" b="1" i="1">
                                  <a:solidFill>
                                    <a:schemeClr val="tx1"/>
                                  </a:solidFill>
                                  <a:latin typeface="Cambria Math" panose="02040503050406030204" pitchFamily="18" charset="0"/>
                                </a:rPr>
                                <m:t> </m:t>
                              </m:r>
                            </m:e>
                          </m:eqArr>
                        </m:e>
                      </m:d>
                      <m:r>
                        <a:rPr lang="en-US" b="1" i="1">
                          <a:solidFill>
                            <a:schemeClr val="tx1"/>
                          </a:solidFill>
                          <a:latin typeface="Cambria Math" charset="0"/>
                        </a:rPr>
                        <m:t> </m:t>
                      </m:r>
                    </m:oMath>
                  </m:oMathPara>
                </a14:m>
                <a:endParaRPr lang="en-US" b="1" dirty="0">
                  <a:solidFill>
                    <a:schemeClr val="tx1"/>
                  </a:solidFill>
                </a:endParaRPr>
              </a:p>
              <a:p>
                <a:pPr marL="0" indent="0">
                  <a:lnSpc>
                    <a:spcPct val="100000"/>
                  </a:lnSpc>
                  <a:buNone/>
                </a:pPr>
                <a:endParaRPr lang="en-US" b="1" dirty="0">
                  <a:solidFill>
                    <a:schemeClr val="tx1"/>
                  </a:solidFill>
                </a:endParaRPr>
              </a:p>
              <a:p>
                <a:pPr>
                  <a:lnSpc>
                    <a:spcPct val="100000"/>
                  </a:lnSpc>
                </a:pPr>
                <a:r>
                  <a:rPr lang="en-US" dirty="0">
                    <a:solidFill>
                      <a:schemeClr val="tx1"/>
                    </a:solidFill>
                  </a:rPr>
                  <a:t>Weighted Linear Combination of Input and weights</a:t>
                </a:r>
              </a:p>
              <a:p>
                <a:pPr>
                  <a:lnSpc>
                    <a:spcPct val="100000"/>
                  </a:lnSpc>
                </a:pPr>
                <a:r>
                  <a:rPr lang="en-US" dirty="0">
                    <a:solidFill>
                      <a:schemeClr val="tx1"/>
                    </a:solidFill>
                  </a:rPr>
                  <a:t>Linear/Non-Linear decision</a:t>
                </a:r>
              </a:p>
              <a:p>
                <a:pPr>
                  <a:lnSpc>
                    <a:spcPct val="100000"/>
                  </a:lnSpc>
                </a:pPr>
                <a:r>
                  <a:rPr lang="en-US" dirty="0">
                    <a:solidFill>
                      <a:schemeClr val="tx1"/>
                    </a:solidFill>
                  </a:rPr>
                  <a:t>Linear Offset = Bias </a:t>
                </a:r>
              </a:p>
              <a:p>
                <a:pPr>
                  <a:lnSpc>
                    <a:spcPct val="100000"/>
                  </a:lnSpc>
                </a:pPr>
                <a:r>
                  <a:rPr lang="en-US" dirty="0">
                    <a:solidFill>
                      <a:schemeClr val="tx1"/>
                    </a:solidFill>
                  </a:rPr>
                  <a:t>Learn W and b</a:t>
                </a:r>
                <a:endParaRPr lang="en-US" b="1" i="1" dirty="0">
                  <a:solidFill>
                    <a:schemeClr val="tx1"/>
                  </a:solidFill>
                  <a:latin typeface="Cambria Math" panose="02040503050406030204" pitchFamily="18" charset="0"/>
                  <a:ea typeface="Cambria Math" panose="02040503050406030204" pitchFamily="18" charset="0"/>
                </a:endParaRPr>
              </a:p>
              <a:p>
                <a:pPr>
                  <a:lnSpc>
                    <a:spcPct val="100000"/>
                  </a:lnSpc>
                </a:pPr>
                <a:endParaRPr lang="en-US" b="1" dirty="0">
                  <a:solidFill>
                    <a:schemeClr val="tx1"/>
                  </a:solidFill>
                </a:endParaRPr>
              </a:p>
            </p:txBody>
          </p:sp>
        </mc:Choice>
        <mc:Fallback xmlns="">
          <p:sp>
            <p:nvSpPr>
              <p:cNvPr id="70" name="Content Placeholder 2">
                <a:extLst>
                  <a:ext uri="{FF2B5EF4-FFF2-40B4-BE49-F238E27FC236}">
                    <a16:creationId xmlns:a16="http://schemas.microsoft.com/office/drawing/2014/main" id="{4A1FEFDE-F5BD-EC49-8D5F-7F10A8483B63}"/>
                  </a:ext>
                </a:extLst>
              </p:cNvPr>
              <p:cNvSpPr>
                <a:spLocks noGrp="1" noRot="1" noChangeAspect="1" noMove="1" noResize="1" noEditPoints="1" noAdjustHandles="1" noChangeArrowheads="1" noChangeShapeType="1" noTextEdit="1"/>
              </p:cNvSpPr>
              <p:nvPr>
                <p:ph idx="1"/>
              </p:nvPr>
            </p:nvSpPr>
            <p:spPr>
              <a:xfrm>
                <a:off x="4514851" y="1028703"/>
                <a:ext cx="4343400" cy="3829049"/>
              </a:xfrm>
              <a:blipFill>
                <a:blip r:embed="rId11"/>
                <a:stretch>
                  <a:fillRect l="-3790" t="-31683" r="-1749"/>
                </a:stretch>
              </a:blipFill>
            </p:spPr>
            <p:txBody>
              <a:bodyPr/>
              <a:lstStyle/>
              <a:p>
                <a:r>
                  <a:rPr lang="en-US">
                    <a:noFill/>
                  </a:rPr>
                  <a:t> </a:t>
                </a:r>
              </a:p>
            </p:txBody>
          </p:sp>
        </mc:Fallback>
      </mc:AlternateContent>
      <p:sp>
        <p:nvSpPr>
          <p:cNvPr id="20" name="Oval 19">
            <a:extLst>
              <a:ext uri="{FF2B5EF4-FFF2-40B4-BE49-F238E27FC236}">
                <a16:creationId xmlns:a16="http://schemas.microsoft.com/office/drawing/2014/main" id="{9C5C7697-8F40-4F4C-9A36-1591613FAFCD}"/>
              </a:ext>
            </a:extLst>
          </p:cNvPr>
          <p:cNvSpPr/>
          <p:nvPr/>
        </p:nvSpPr>
        <p:spPr>
          <a:xfrm>
            <a:off x="2057400" y="4343401"/>
            <a:ext cx="530352" cy="594360"/>
          </a:xfrm>
          <a:prstGeom prst="ellipse">
            <a:avLst/>
          </a:prstGeom>
          <a:solidFill>
            <a:schemeClr val="bg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1" b="1" i="1" dirty="0">
                <a:solidFill>
                  <a:srgbClr val="003347"/>
                </a:solidFill>
                <a:latin typeface="Cambria Math" panose="02040503050406030204" pitchFamily="18" charset="0"/>
                <a:ea typeface="Cambria Math" panose="02040503050406030204" pitchFamily="18" charset="0"/>
              </a:rPr>
              <a:t>1</a:t>
            </a:r>
            <a:endParaRPr lang="en-US" sz="1351" b="1" i="1" baseline="-25000" dirty="0">
              <a:solidFill>
                <a:srgbClr val="003347"/>
              </a:solidFill>
              <a:latin typeface="Cambria Math" panose="02040503050406030204" pitchFamily="18" charset="0"/>
              <a:ea typeface="Cambria Math" panose="02040503050406030204" pitchFamily="18" charset="0"/>
            </a:endParaRPr>
          </a:p>
        </p:txBody>
      </p:sp>
      <p:cxnSp>
        <p:nvCxnSpPr>
          <p:cNvPr id="21" name="Straight Arrow Connector 20">
            <a:extLst>
              <a:ext uri="{FF2B5EF4-FFF2-40B4-BE49-F238E27FC236}">
                <a16:creationId xmlns:a16="http://schemas.microsoft.com/office/drawing/2014/main" id="{147CB900-D02E-6B41-883C-EDD3BFF5F400}"/>
              </a:ext>
            </a:extLst>
          </p:cNvPr>
          <p:cNvCxnSpPr>
            <a:cxnSpLocks/>
            <a:stCxn id="20" idx="0"/>
            <a:endCxn id="14" idx="2"/>
          </p:cNvCxnSpPr>
          <p:nvPr/>
        </p:nvCxnSpPr>
        <p:spPr>
          <a:xfrm flipV="1">
            <a:off x="2322576" y="2609852"/>
            <a:ext cx="1030224" cy="17335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BAD020CA-8448-1A42-89C7-A81FB070B525}"/>
              </a:ext>
            </a:extLst>
          </p:cNvPr>
          <p:cNvSpPr txBox="1"/>
          <p:nvPr/>
        </p:nvSpPr>
        <p:spPr>
          <a:xfrm>
            <a:off x="2400302" y="3598141"/>
            <a:ext cx="347691" cy="300210"/>
          </a:xfrm>
          <a:prstGeom prst="rect">
            <a:avLst/>
          </a:prstGeom>
          <a:noFill/>
        </p:spPr>
        <p:txBody>
          <a:bodyPr wrap="square" rtlCol="0">
            <a:spAutoFit/>
          </a:bodyPr>
          <a:lstStyle/>
          <a:p>
            <a:r>
              <a:rPr lang="en-US" sz="1351" b="1" i="1" dirty="0">
                <a:latin typeface="Cambria Math" panose="02040503050406030204" pitchFamily="18" charset="0"/>
                <a:ea typeface="Cambria Math" panose="02040503050406030204" pitchFamily="18" charset="0"/>
              </a:rPr>
              <a:t>b</a:t>
            </a:r>
            <a:endParaRPr lang="en-US" sz="1351" b="1" i="1" baseline="-250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838752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779E5-4F09-1949-9882-B75031095EEF}"/>
              </a:ext>
            </a:extLst>
          </p:cNvPr>
          <p:cNvSpPr>
            <a:spLocks noGrp="1"/>
          </p:cNvSpPr>
          <p:nvPr>
            <p:ph type="title"/>
          </p:nvPr>
        </p:nvSpPr>
        <p:spPr/>
        <p:txBody>
          <a:bodyPr/>
          <a:lstStyle/>
          <a:p>
            <a:r>
              <a:rPr lang="en-US" dirty="0"/>
              <a:t>Perceptron</a:t>
            </a:r>
          </a:p>
        </p:txBody>
      </p:sp>
      <p:sp>
        <p:nvSpPr>
          <p:cNvPr id="26" name="Oval 25">
            <a:extLst>
              <a:ext uri="{FF2B5EF4-FFF2-40B4-BE49-F238E27FC236}">
                <a16:creationId xmlns:a16="http://schemas.microsoft.com/office/drawing/2014/main" id="{99CE335C-680C-B942-8055-3F1776CCA825}"/>
              </a:ext>
            </a:extLst>
          </p:cNvPr>
          <p:cNvSpPr/>
          <p:nvPr/>
        </p:nvSpPr>
        <p:spPr>
          <a:xfrm>
            <a:off x="2568486" y="1543050"/>
            <a:ext cx="400051" cy="457200"/>
          </a:xfrm>
          <a:prstGeom prst="ellipse">
            <a:avLst/>
          </a:prstGeom>
          <a:solidFill>
            <a:schemeClr val="tx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7" name="Oval 26">
            <a:extLst>
              <a:ext uri="{FF2B5EF4-FFF2-40B4-BE49-F238E27FC236}">
                <a16:creationId xmlns:a16="http://schemas.microsoft.com/office/drawing/2014/main" id="{B4962D0E-6ED4-114D-A494-DDABFB70BD88}"/>
              </a:ext>
            </a:extLst>
          </p:cNvPr>
          <p:cNvSpPr/>
          <p:nvPr/>
        </p:nvSpPr>
        <p:spPr>
          <a:xfrm>
            <a:off x="1928406" y="1756955"/>
            <a:ext cx="400051" cy="457200"/>
          </a:xfrm>
          <a:prstGeom prst="ellipse">
            <a:avLst/>
          </a:prstGeom>
          <a:solidFill>
            <a:schemeClr val="tx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8" name="Oval 27">
            <a:extLst>
              <a:ext uri="{FF2B5EF4-FFF2-40B4-BE49-F238E27FC236}">
                <a16:creationId xmlns:a16="http://schemas.microsoft.com/office/drawing/2014/main" id="{28BE6D0A-F311-1444-9792-770D69009F53}"/>
              </a:ext>
            </a:extLst>
          </p:cNvPr>
          <p:cNvSpPr/>
          <p:nvPr/>
        </p:nvSpPr>
        <p:spPr>
          <a:xfrm>
            <a:off x="1600201" y="3504113"/>
            <a:ext cx="400051" cy="457200"/>
          </a:xfrm>
          <a:prstGeom prst="ellipse">
            <a:avLst/>
          </a:prstGeom>
          <a:solidFill>
            <a:schemeClr val="tx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9" name="Oval 28">
            <a:extLst>
              <a:ext uri="{FF2B5EF4-FFF2-40B4-BE49-F238E27FC236}">
                <a16:creationId xmlns:a16="http://schemas.microsoft.com/office/drawing/2014/main" id="{E63F428B-12BF-7A4C-AAFD-4C13BE41FF55}"/>
              </a:ext>
            </a:extLst>
          </p:cNvPr>
          <p:cNvSpPr/>
          <p:nvPr/>
        </p:nvSpPr>
        <p:spPr>
          <a:xfrm>
            <a:off x="971550" y="3019153"/>
            <a:ext cx="400051" cy="457200"/>
          </a:xfrm>
          <a:prstGeom prst="ellipse">
            <a:avLst/>
          </a:prstGeom>
          <a:solidFill>
            <a:schemeClr val="tx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0" name="Oval 29">
            <a:extLst>
              <a:ext uri="{FF2B5EF4-FFF2-40B4-BE49-F238E27FC236}">
                <a16:creationId xmlns:a16="http://schemas.microsoft.com/office/drawing/2014/main" id="{1899F302-28BD-D74B-8554-3F23900854D4}"/>
              </a:ext>
            </a:extLst>
          </p:cNvPr>
          <p:cNvSpPr/>
          <p:nvPr/>
        </p:nvSpPr>
        <p:spPr>
          <a:xfrm>
            <a:off x="2828926" y="2184763"/>
            <a:ext cx="400051" cy="457200"/>
          </a:xfrm>
          <a:prstGeom prst="ellipse">
            <a:avLst/>
          </a:prstGeom>
          <a:solidFill>
            <a:schemeClr val="tx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1" name="Oval 30">
            <a:extLst>
              <a:ext uri="{FF2B5EF4-FFF2-40B4-BE49-F238E27FC236}">
                <a16:creationId xmlns:a16="http://schemas.microsoft.com/office/drawing/2014/main" id="{EA4EF82E-4C31-9849-9630-591A563EFE94}"/>
              </a:ext>
            </a:extLst>
          </p:cNvPr>
          <p:cNvSpPr/>
          <p:nvPr/>
        </p:nvSpPr>
        <p:spPr>
          <a:xfrm>
            <a:off x="1085850" y="4163786"/>
            <a:ext cx="400051" cy="457200"/>
          </a:xfrm>
          <a:prstGeom prst="ellipse">
            <a:avLst/>
          </a:prstGeom>
          <a:solidFill>
            <a:schemeClr val="tx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2" name="Oval 31">
            <a:extLst>
              <a:ext uri="{FF2B5EF4-FFF2-40B4-BE49-F238E27FC236}">
                <a16:creationId xmlns:a16="http://schemas.microsoft.com/office/drawing/2014/main" id="{D6B5A52D-673F-9744-AE58-96FEAFFB9F8D}"/>
              </a:ext>
            </a:extLst>
          </p:cNvPr>
          <p:cNvSpPr/>
          <p:nvPr/>
        </p:nvSpPr>
        <p:spPr>
          <a:xfrm>
            <a:off x="1657350" y="2514601"/>
            <a:ext cx="400051" cy="457200"/>
          </a:xfrm>
          <a:prstGeom prst="ellipse">
            <a:avLst/>
          </a:prstGeom>
          <a:solidFill>
            <a:schemeClr val="tx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3" name="Oval 32">
            <a:extLst>
              <a:ext uri="{FF2B5EF4-FFF2-40B4-BE49-F238E27FC236}">
                <a16:creationId xmlns:a16="http://schemas.microsoft.com/office/drawing/2014/main" id="{EDEB2289-B4A8-D447-8BC9-E159BAD497A6}"/>
              </a:ext>
            </a:extLst>
          </p:cNvPr>
          <p:cNvSpPr/>
          <p:nvPr/>
        </p:nvSpPr>
        <p:spPr>
          <a:xfrm>
            <a:off x="2343150" y="2457450"/>
            <a:ext cx="400051" cy="457200"/>
          </a:xfrm>
          <a:prstGeom prst="ellipse">
            <a:avLst/>
          </a:prstGeom>
          <a:solidFill>
            <a:schemeClr val="tx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4" name="Oval 33">
            <a:extLst>
              <a:ext uri="{FF2B5EF4-FFF2-40B4-BE49-F238E27FC236}">
                <a16:creationId xmlns:a16="http://schemas.microsoft.com/office/drawing/2014/main" id="{C1D280C3-4339-3145-B308-D3D5E4A2084C}"/>
              </a:ext>
            </a:extLst>
          </p:cNvPr>
          <p:cNvSpPr/>
          <p:nvPr/>
        </p:nvSpPr>
        <p:spPr>
          <a:xfrm>
            <a:off x="2904854" y="3460025"/>
            <a:ext cx="400051" cy="457200"/>
          </a:xfrm>
          <a:prstGeom prst="ellipse">
            <a:avLst/>
          </a:prstGeom>
          <a:solidFill>
            <a:schemeClr val="tx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5" name="Oval 34">
            <a:extLst>
              <a:ext uri="{FF2B5EF4-FFF2-40B4-BE49-F238E27FC236}">
                <a16:creationId xmlns:a16="http://schemas.microsoft.com/office/drawing/2014/main" id="{14CE4AB1-3A1A-3742-A270-D81139E6E5F8}"/>
              </a:ext>
            </a:extLst>
          </p:cNvPr>
          <p:cNvSpPr/>
          <p:nvPr/>
        </p:nvSpPr>
        <p:spPr>
          <a:xfrm>
            <a:off x="4572001" y="2286001"/>
            <a:ext cx="400051"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6" name="Oval 35">
            <a:extLst>
              <a:ext uri="{FF2B5EF4-FFF2-40B4-BE49-F238E27FC236}">
                <a16:creationId xmlns:a16="http://schemas.microsoft.com/office/drawing/2014/main" id="{AA71F308-8476-1F45-AEFD-7820DEEBDE13}"/>
              </a:ext>
            </a:extLst>
          </p:cNvPr>
          <p:cNvSpPr/>
          <p:nvPr/>
        </p:nvSpPr>
        <p:spPr>
          <a:xfrm>
            <a:off x="6029326" y="4171950"/>
            <a:ext cx="400051"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7" name="Oval 36">
            <a:extLst>
              <a:ext uri="{FF2B5EF4-FFF2-40B4-BE49-F238E27FC236}">
                <a16:creationId xmlns:a16="http://schemas.microsoft.com/office/drawing/2014/main" id="{0EADF00B-04A9-9B4E-9BA7-6CDFE2E5FC0B}"/>
              </a:ext>
            </a:extLst>
          </p:cNvPr>
          <p:cNvSpPr/>
          <p:nvPr/>
        </p:nvSpPr>
        <p:spPr>
          <a:xfrm>
            <a:off x="5429250" y="1200150"/>
            <a:ext cx="400051"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9" name="Oval 38">
            <a:extLst>
              <a:ext uri="{FF2B5EF4-FFF2-40B4-BE49-F238E27FC236}">
                <a16:creationId xmlns:a16="http://schemas.microsoft.com/office/drawing/2014/main" id="{383AA29D-56FF-1B40-B831-2763D70C6F57}"/>
              </a:ext>
            </a:extLst>
          </p:cNvPr>
          <p:cNvSpPr/>
          <p:nvPr/>
        </p:nvSpPr>
        <p:spPr>
          <a:xfrm>
            <a:off x="5143501" y="1943101"/>
            <a:ext cx="400051"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0" name="Oval 39">
            <a:extLst>
              <a:ext uri="{FF2B5EF4-FFF2-40B4-BE49-F238E27FC236}">
                <a16:creationId xmlns:a16="http://schemas.microsoft.com/office/drawing/2014/main" id="{8C29DCD0-F532-3741-9202-48424983D5A0}"/>
              </a:ext>
            </a:extLst>
          </p:cNvPr>
          <p:cNvSpPr/>
          <p:nvPr/>
        </p:nvSpPr>
        <p:spPr>
          <a:xfrm>
            <a:off x="5543550" y="2514601"/>
            <a:ext cx="400051"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1" name="Oval 40">
            <a:extLst>
              <a:ext uri="{FF2B5EF4-FFF2-40B4-BE49-F238E27FC236}">
                <a16:creationId xmlns:a16="http://schemas.microsoft.com/office/drawing/2014/main" id="{BBF71202-A052-574A-8509-BE47E8CA7FE3}"/>
              </a:ext>
            </a:extLst>
          </p:cNvPr>
          <p:cNvSpPr/>
          <p:nvPr/>
        </p:nvSpPr>
        <p:spPr>
          <a:xfrm>
            <a:off x="5429250" y="3257550"/>
            <a:ext cx="400051"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2" name="Oval 41">
            <a:extLst>
              <a:ext uri="{FF2B5EF4-FFF2-40B4-BE49-F238E27FC236}">
                <a16:creationId xmlns:a16="http://schemas.microsoft.com/office/drawing/2014/main" id="{78B18574-2331-1441-BC09-D1E4B91242E0}"/>
              </a:ext>
            </a:extLst>
          </p:cNvPr>
          <p:cNvSpPr/>
          <p:nvPr/>
        </p:nvSpPr>
        <p:spPr>
          <a:xfrm>
            <a:off x="4800601" y="4171950"/>
            <a:ext cx="400051"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3" name="Oval 42">
            <a:extLst>
              <a:ext uri="{FF2B5EF4-FFF2-40B4-BE49-F238E27FC236}">
                <a16:creationId xmlns:a16="http://schemas.microsoft.com/office/drawing/2014/main" id="{615C084C-6025-734A-A3FA-DF1554AB9CFE}"/>
              </a:ext>
            </a:extLst>
          </p:cNvPr>
          <p:cNvSpPr/>
          <p:nvPr/>
        </p:nvSpPr>
        <p:spPr>
          <a:xfrm>
            <a:off x="6086476" y="2800350"/>
            <a:ext cx="400051"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4" name="Oval 43">
            <a:extLst>
              <a:ext uri="{FF2B5EF4-FFF2-40B4-BE49-F238E27FC236}">
                <a16:creationId xmlns:a16="http://schemas.microsoft.com/office/drawing/2014/main" id="{4D74B791-857B-A544-BE05-0B3910D99A82}"/>
              </a:ext>
            </a:extLst>
          </p:cNvPr>
          <p:cNvSpPr/>
          <p:nvPr/>
        </p:nvSpPr>
        <p:spPr>
          <a:xfrm>
            <a:off x="6899673" y="3829050"/>
            <a:ext cx="400051"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45" name="Straight Connector 44">
            <a:extLst>
              <a:ext uri="{FF2B5EF4-FFF2-40B4-BE49-F238E27FC236}">
                <a16:creationId xmlns:a16="http://schemas.microsoft.com/office/drawing/2014/main" id="{D5DCB9B5-75FD-304E-90A3-D90F648CE25E}"/>
              </a:ext>
            </a:extLst>
          </p:cNvPr>
          <p:cNvCxnSpPr>
            <a:cxnSpLocks/>
          </p:cNvCxnSpPr>
          <p:nvPr/>
        </p:nvCxnSpPr>
        <p:spPr>
          <a:xfrm>
            <a:off x="3028951" y="1028701"/>
            <a:ext cx="2857500" cy="3771900"/>
          </a:xfrm>
          <a:prstGeom prst="line">
            <a:avLst/>
          </a:prstGeom>
        </p:spPr>
        <p:style>
          <a:lnRef idx="1">
            <a:schemeClr val="accent3"/>
          </a:lnRef>
          <a:fillRef idx="0">
            <a:schemeClr val="accent3"/>
          </a:fillRef>
          <a:effectRef idx="0">
            <a:schemeClr val="accent3"/>
          </a:effectRef>
          <a:fontRef idx="minor">
            <a:schemeClr val="tx1"/>
          </a:fontRef>
        </p:style>
      </p:cxnSp>
      <p:cxnSp>
        <p:nvCxnSpPr>
          <p:cNvPr id="46" name="Straight Connector 45">
            <a:extLst>
              <a:ext uri="{FF2B5EF4-FFF2-40B4-BE49-F238E27FC236}">
                <a16:creationId xmlns:a16="http://schemas.microsoft.com/office/drawing/2014/main" id="{667E869C-23EA-DC49-B78F-BE85D4850E60}"/>
              </a:ext>
            </a:extLst>
          </p:cNvPr>
          <p:cNvCxnSpPr>
            <a:cxnSpLocks/>
          </p:cNvCxnSpPr>
          <p:nvPr/>
        </p:nvCxnSpPr>
        <p:spPr>
          <a:xfrm flipH="1">
            <a:off x="3314700" y="1028701"/>
            <a:ext cx="914400" cy="3771900"/>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47" name="Straight Connector 46">
            <a:extLst>
              <a:ext uri="{FF2B5EF4-FFF2-40B4-BE49-F238E27FC236}">
                <a16:creationId xmlns:a16="http://schemas.microsoft.com/office/drawing/2014/main" id="{B84F1D83-BCB1-9241-8561-0C2D1D4B2673}"/>
              </a:ext>
            </a:extLst>
          </p:cNvPr>
          <p:cNvCxnSpPr>
            <a:cxnSpLocks/>
          </p:cNvCxnSpPr>
          <p:nvPr/>
        </p:nvCxnSpPr>
        <p:spPr>
          <a:xfrm>
            <a:off x="3886200" y="927465"/>
            <a:ext cx="228600" cy="3873137"/>
          </a:xfrm>
          <a:prstGeom prst="line">
            <a:avLst/>
          </a:prstGeom>
        </p:spPr>
        <p:style>
          <a:lnRef idx="2">
            <a:schemeClr val="accent4"/>
          </a:lnRef>
          <a:fillRef idx="0">
            <a:schemeClr val="accent4"/>
          </a:fillRef>
          <a:effectRef idx="1">
            <a:schemeClr val="accent4"/>
          </a:effectRef>
          <a:fontRef idx="minor">
            <a:schemeClr val="tx1"/>
          </a:fontRef>
        </p:style>
      </p:cxnSp>
      <p:cxnSp>
        <p:nvCxnSpPr>
          <p:cNvPr id="48" name="Straight Connector 47">
            <a:extLst>
              <a:ext uri="{FF2B5EF4-FFF2-40B4-BE49-F238E27FC236}">
                <a16:creationId xmlns:a16="http://schemas.microsoft.com/office/drawing/2014/main" id="{0E440431-1BF9-2F47-AB6A-4C6E946E6AEF}"/>
              </a:ext>
            </a:extLst>
          </p:cNvPr>
          <p:cNvCxnSpPr>
            <a:cxnSpLocks/>
          </p:cNvCxnSpPr>
          <p:nvPr/>
        </p:nvCxnSpPr>
        <p:spPr>
          <a:xfrm flipV="1">
            <a:off x="2628900" y="917667"/>
            <a:ext cx="2514600" cy="39972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00256C-0E8E-A04C-84FA-903682F8E53D}"/>
              </a:ext>
            </a:extLst>
          </p:cNvPr>
          <p:cNvSpPr txBox="1"/>
          <p:nvPr/>
        </p:nvSpPr>
        <p:spPr>
          <a:xfrm>
            <a:off x="6842524" y="2057399"/>
            <a:ext cx="1615679" cy="553998"/>
          </a:xfrm>
          <a:prstGeom prst="rect">
            <a:avLst/>
          </a:prstGeom>
          <a:noFill/>
        </p:spPr>
        <p:txBody>
          <a:bodyPr wrap="square" rtlCol="0">
            <a:spAutoFit/>
          </a:bodyPr>
          <a:lstStyle/>
          <a:p>
            <a:r>
              <a:rPr lang="en-US" sz="3000" b="1" dirty="0"/>
              <a:t>Spam</a:t>
            </a:r>
          </a:p>
        </p:txBody>
      </p:sp>
      <p:sp>
        <p:nvSpPr>
          <p:cNvPr id="50" name="TextBox 49">
            <a:extLst>
              <a:ext uri="{FF2B5EF4-FFF2-40B4-BE49-F238E27FC236}">
                <a16:creationId xmlns:a16="http://schemas.microsoft.com/office/drawing/2014/main" id="{40D78F0C-067B-1249-9613-AAF9B2A0DB2C}"/>
              </a:ext>
            </a:extLst>
          </p:cNvPr>
          <p:cNvSpPr txBox="1"/>
          <p:nvPr/>
        </p:nvSpPr>
        <p:spPr>
          <a:xfrm>
            <a:off x="514351" y="2068595"/>
            <a:ext cx="1257300" cy="553998"/>
          </a:xfrm>
          <a:prstGeom prst="rect">
            <a:avLst/>
          </a:prstGeom>
          <a:noFill/>
        </p:spPr>
        <p:txBody>
          <a:bodyPr wrap="square" rtlCol="0">
            <a:spAutoFit/>
          </a:bodyPr>
          <a:lstStyle/>
          <a:p>
            <a:r>
              <a:rPr lang="en-US" sz="3000" b="1" dirty="0"/>
              <a:t>Ham</a:t>
            </a:r>
          </a:p>
        </p:txBody>
      </p:sp>
    </p:spTree>
    <p:extLst>
      <p:ext uri="{BB962C8B-B14F-4D97-AF65-F5344CB8AC3E}">
        <p14:creationId xmlns:p14="http://schemas.microsoft.com/office/powerpoint/2010/main" val="3045467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9F5A9-3D91-A846-A69E-4AE8B922CF2A}"/>
              </a:ext>
            </a:extLst>
          </p:cNvPr>
          <p:cNvSpPr>
            <a:spLocks noGrp="1"/>
          </p:cNvSpPr>
          <p:nvPr>
            <p:ph type="title"/>
          </p:nvPr>
        </p:nvSpPr>
        <p:spPr>
          <a:xfrm>
            <a:off x="457200" y="263128"/>
            <a:ext cx="7258051" cy="994172"/>
          </a:xfrm>
        </p:spPr>
        <p:txBody>
          <a:bodyPr/>
          <a:lstStyle/>
          <a:p>
            <a:r>
              <a:rPr lang="en-US" dirty="0"/>
              <a:t>Multi Layer Perceptron</a:t>
            </a:r>
          </a:p>
        </p:txBody>
      </p:sp>
      <p:sp>
        <p:nvSpPr>
          <p:cNvPr id="4" name="AutoShape 2" descr="http://localhost:8888/notebooks/support/mlp_mnist.png">
            <a:extLst>
              <a:ext uri="{FF2B5EF4-FFF2-40B4-BE49-F238E27FC236}">
                <a16:creationId xmlns:a16="http://schemas.microsoft.com/office/drawing/2014/main" id="{D8DC1C48-B91D-6048-8487-7CAFA5C79A27}"/>
              </a:ext>
            </a:extLst>
          </p:cNvPr>
          <p:cNvSpPr>
            <a:spLocks noChangeAspect="1" noChangeArrowheads="1"/>
          </p:cNvSpPr>
          <p:nvPr/>
        </p:nvSpPr>
        <p:spPr bwMode="auto">
          <a:xfrm>
            <a:off x="2000251" y="285752"/>
            <a:ext cx="4857751" cy="48577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1" rIns="68580" bIns="34291" numCol="1" anchor="t" anchorCtr="0" compatLnSpc="1">
            <a:prstTxWarp prst="textNoShape">
              <a:avLst/>
            </a:prstTxWarp>
          </a:bodyPr>
          <a:lstStyle/>
          <a:p>
            <a:endParaRPr lang="en-US" sz="1351"/>
          </a:p>
        </p:txBody>
      </p:sp>
      <p:pic>
        <p:nvPicPr>
          <p:cNvPr id="5" name="Picture 4">
            <a:extLst>
              <a:ext uri="{FF2B5EF4-FFF2-40B4-BE49-F238E27FC236}">
                <a16:creationId xmlns:a16="http://schemas.microsoft.com/office/drawing/2014/main" id="{4AE3D30F-C892-9444-8292-2927AA037D9E}"/>
              </a:ext>
            </a:extLst>
          </p:cNvPr>
          <p:cNvPicPr>
            <a:picLocks noChangeAspect="1"/>
          </p:cNvPicPr>
          <p:nvPr/>
        </p:nvPicPr>
        <p:blipFill>
          <a:blip r:embed="rId3"/>
          <a:stretch>
            <a:fillRect/>
          </a:stretch>
        </p:blipFill>
        <p:spPr>
          <a:xfrm>
            <a:off x="541422" y="1274345"/>
            <a:ext cx="6324599" cy="3186440"/>
          </a:xfrm>
          <a:prstGeom prst="rect">
            <a:avLst/>
          </a:prstGeom>
          <a:solidFill>
            <a:srgbClr val="F0F4F7"/>
          </a:solidFill>
        </p:spPr>
      </p:pic>
      <p:sp>
        <p:nvSpPr>
          <p:cNvPr id="3" name="TextBox 2">
            <a:extLst>
              <a:ext uri="{FF2B5EF4-FFF2-40B4-BE49-F238E27FC236}">
                <a16:creationId xmlns:a16="http://schemas.microsoft.com/office/drawing/2014/main" id="{0D6677BE-3CA9-FD48-B1A6-61E093D41A14}"/>
              </a:ext>
            </a:extLst>
          </p:cNvPr>
          <p:cNvSpPr txBox="1"/>
          <p:nvPr/>
        </p:nvSpPr>
        <p:spPr>
          <a:xfrm>
            <a:off x="4720859" y="4969391"/>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8C792228-9F92-B847-BC3C-3B295281755A}"/>
              </a:ext>
            </a:extLst>
          </p:cNvPr>
          <p:cNvSpPr txBox="1"/>
          <p:nvPr/>
        </p:nvSpPr>
        <p:spPr>
          <a:xfrm>
            <a:off x="762002" y="4705350"/>
            <a:ext cx="7826181" cy="369332"/>
          </a:xfrm>
          <a:prstGeom prst="rect">
            <a:avLst/>
          </a:prstGeom>
          <a:noFill/>
        </p:spPr>
        <p:txBody>
          <a:bodyPr wrap="none" rtlCol="0">
            <a:spAutoFit/>
          </a:bodyPr>
          <a:lstStyle/>
          <a:p>
            <a:r>
              <a:rPr lang="en-US" dirty="0" err="1"/>
              <a:t>a.k.a</a:t>
            </a:r>
            <a:r>
              <a:rPr lang="en-US" dirty="0"/>
              <a:t> Fully Connected Networks/ Feed Forward Networks or Dense Layers</a:t>
            </a:r>
          </a:p>
        </p:txBody>
      </p:sp>
    </p:spTree>
    <p:extLst>
      <p:ext uri="{BB962C8B-B14F-4D97-AF65-F5344CB8AC3E}">
        <p14:creationId xmlns:p14="http://schemas.microsoft.com/office/powerpoint/2010/main" val="1087831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AE07-F721-AD40-8235-B6FE2D7F9FCC}"/>
              </a:ext>
            </a:extLst>
          </p:cNvPr>
          <p:cNvSpPr>
            <a:spLocks noGrp="1"/>
          </p:cNvSpPr>
          <p:nvPr>
            <p:ph type="title"/>
          </p:nvPr>
        </p:nvSpPr>
        <p:spPr>
          <a:xfrm>
            <a:off x="400050" y="133350"/>
            <a:ext cx="7886700" cy="994172"/>
          </a:xfrm>
        </p:spPr>
        <p:txBody>
          <a:bodyPr/>
          <a:lstStyle/>
          <a:p>
            <a:r>
              <a:rPr lang="en-US" dirty="0"/>
              <a:t>Activation/ Non Linearity</a:t>
            </a:r>
          </a:p>
        </p:txBody>
      </p:sp>
      <p:sp>
        <p:nvSpPr>
          <p:cNvPr id="3" name="Content Placeholder 2">
            <a:extLst>
              <a:ext uri="{FF2B5EF4-FFF2-40B4-BE49-F238E27FC236}">
                <a16:creationId xmlns:a16="http://schemas.microsoft.com/office/drawing/2014/main" id="{3489493B-9CA1-094F-95F6-F94CCCA2BFE0}"/>
              </a:ext>
            </a:extLst>
          </p:cNvPr>
          <p:cNvSpPr>
            <a:spLocks noGrp="1"/>
          </p:cNvSpPr>
          <p:nvPr>
            <p:ph idx="1"/>
          </p:nvPr>
        </p:nvSpPr>
        <p:spPr>
          <a:xfrm>
            <a:off x="228600" y="1123950"/>
            <a:ext cx="3829051" cy="3428999"/>
          </a:xfrm>
        </p:spPr>
        <p:txBody>
          <a:bodyPr>
            <a:normAutofit/>
          </a:bodyPr>
          <a:lstStyle/>
          <a:p>
            <a:r>
              <a:rPr lang="en-US" sz="1900" dirty="0"/>
              <a:t>many real world problems problems cannot be expressed with a linear function.</a:t>
            </a:r>
          </a:p>
          <a:p>
            <a:r>
              <a:rPr lang="en-US" sz="1900" dirty="0"/>
              <a:t>Without non-linearity, model is just computing a linear function.</a:t>
            </a:r>
          </a:p>
        </p:txBody>
      </p:sp>
      <p:grpSp>
        <p:nvGrpSpPr>
          <p:cNvPr id="17" name="Group 16">
            <a:extLst>
              <a:ext uri="{FF2B5EF4-FFF2-40B4-BE49-F238E27FC236}">
                <a16:creationId xmlns:a16="http://schemas.microsoft.com/office/drawing/2014/main" id="{B00EE21D-7065-214B-99BC-B22717DCA63E}"/>
              </a:ext>
            </a:extLst>
          </p:cNvPr>
          <p:cNvGrpSpPr/>
          <p:nvPr/>
        </p:nvGrpSpPr>
        <p:grpSpPr>
          <a:xfrm>
            <a:off x="4553788" y="895350"/>
            <a:ext cx="4590212" cy="2311444"/>
            <a:chOff x="228600" y="3876675"/>
            <a:chExt cx="4763879" cy="2731013"/>
          </a:xfrm>
        </p:grpSpPr>
        <p:pic>
          <p:nvPicPr>
            <p:cNvPr id="5" name="Picture 4">
              <a:extLst>
                <a:ext uri="{FF2B5EF4-FFF2-40B4-BE49-F238E27FC236}">
                  <a16:creationId xmlns:a16="http://schemas.microsoft.com/office/drawing/2014/main" id="{ADD725E5-F557-0948-8370-07C87CDCFD97}"/>
                </a:ext>
              </a:extLst>
            </p:cNvPr>
            <p:cNvPicPr>
              <a:picLocks noChangeAspect="1"/>
            </p:cNvPicPr>
            <p:nvPr/>
          </p:nvPicPr>
          <p:blipFill>
            <a:blip r:embed="rId3"/>
            <a:stretch>
              <a:fillRect/>
            </a:stretch>
          </p:blipFill>
          <p:spPr>
            <a:xfrm>
              <a:off x="228600" y="3876675"/>
              <a:ext cx="4763879" cy="2457450"/>
            </a:xfrm>
            <a:prstGeom prst="rect">
              <a:avLst/>
            </a:prstGeom>
          </p:spPr>
        </p:pic>
        <p:sp>
          <p:nvSpPr>
            <p:cNvPr id="6" name="TextBox 5">
              <a:extLst>
                <a:ext uri="{FF2B5EF4-FFF2-40B4-BE49-F238E27FC236}">
                  <a16:creationId xmlns:a16="http://schemas.microsoft.com/office/drawing/2014/main" id="{E1F36C0E-BF20-7344-A35E-C8324837D570}"/>
                </a:ext>
              </a:extLst>
            </p:cNvPr>
            <p:cNvSpPr txBox="1"/>
            <p:nvPr/>
          </p:nvSpPr>
          <p:spPr>
            <a:xfrm>
              <a:off x="1987327" y="6307530"/>
              <a:ext cx="2997103" cy="300158"/>
            </a:xfrm>
            <a:prstGeom prst="rect">
              <a:avLst/>
            </a:prstGeom>
            <a:solidFill>
              <a:schemeClr val="bg2">
                <a:lumMod val="75000"/>
                <a:alpha val="56000"/>
              </a:schemeClr>
            </a:solidFill>
          </p:spPr>
          <p:txBody>
            <a:bodyPr wrap="square" rtlCol="0">
              <a:spAutoFit/>
            </a:bodyPr>
            <a:lstStyle/>
            <a:p>
              <a:r>
                <a:rPr lang="en-US" sz="1051" b="1" dirty="0"/>
                <a:t>Source:  </a:t>
              </a:r>
              <a:r>
                <a:rPr lang="en-US" sz="1051" b="1" dirty="0">
                  <a:hlinkClick r:id="rId4"/>
                </a:rPr>
                <a:t>Andrew Ng’s DeepLearning course</a:t>
              </a:r>
              <a:endParaRPr lang="en-US" sz="1051" b="1" dirty="0"/>
            </a:p>
          </p:txBody>
        </p:sp>
      </p:grpSp>
      <p:grpSp>
        <p:nvGrpSpPr>
          <p:cNvPr id="16" name="Group 15">
            <a:extLst>
              <a:ext uri="{FF2B5EF4-FFF2-40B4-BE49-F238E27FC236}">
                <a16:creationId xmlns:a16="http://schemas.microsoft.com/office/drawing/2014/main" id="{D502BC17-C2CD-8243-AA4E-B7ECCF6EE0BA}"/>
              </a:ext>
            </a:extLst>
          </p:cNvPr>
          <p:cNvGrpSpPr/>
          <p:nvPr/>
        </p:nvGrpSpPr>
        <p:grpSpPr>
          <a:xfrm>
            <a:off x="4495800" y="3409950"/>
            <a:ext cx="4343400" cy="1428750"/>
            <a:chOff x="-268942" y="4554519"/>
            <a:chExt cx="4343401" cy="1428751"/>
          </a:xfrm>
        </p:grpSpPr>
        <p:cxnSp>
          <p:nvCxnSpPr>
            <p:cNvPr id="7" name="Straight Connector 6">
              <a:extLst>
                <a:ext uri="{FF2B5EF4-FFF2-40B4-BE49-F238E27FC236}">
                  <a16:creationId xmlns:a16="http://schemas.microsoft.com/office/drawing/2014/main" id="{D059125B-49CF-5847-814C-231C01B7E139}"/>
                </a:ext>
              </a:extLst>
            </p:cNvPr>
            <p:cNvCxnSpPr/>
            <p:nvPr/>
          </p:nvCxnSpPr>
          <p:spPr>
            <a:xfrm>
              <a:off x="951380" y="4554519"/>
              <a:ext cx="0" cy="1274781"/>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2BAB68C-64B5-004D-9107-4DF75A06939F}"/>
                </a:ext>
              </a:extLst>
            </p:cNvPr>
            <p:cNvCxnSpPr/>
            <p:nvPr/>
          </p:nvCxnSpPr>
          <p:spPr>
            <a:xfrm flipV="1">
              <a:off x="114300" y="5208045"/>
              <a:ext cx="1674159" cy="8069"/>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B5934D4F-0B47-3A46-A51F-A051C780AEB1}"/>
                </a:ext>
              </a:extLst>
            </p:cNvPr>
            <p:cNvSpPr/>
            <p:nvPr/>
          </p:nvSpPr>
          <p:spPr>
            <a:xfrm>
              <a:off x="1264023" y="4748152"/>
              <a:ext cx="185569" cy="254044"/>
            </a:xfrm>
            <a:prstGeom prst="rect">
              <a:avLst/>
            </a:prstGeom>
          </p:spPr>
          <p:txBody>
            <a:bodyPr wrap="square">
              <a:spAutoFit/>
            </a:bodyPr>
            <a:lstStyle/>
            <a:p>
              <a:r>
                <a:rPr lang="en-US" sz="1051" dirty="0">
                  <a:solidFill>
                    <a:srgbClr val="00B050"/>
                  </a:solidFill>
                </a:rPr>
                <a:t>1</a:t>
              </a:r>
            </a:p>
          </p:txBody>
        </p:sp>
        <p:sp>
          <p:nvSpPr>
            <p:cNvPr id="12" name="Rectangle 11">
              <a:extLst>
                <a:ext uri="{FF2B5EF4-FFF2-40B4-BE49-F238E27FC236}">
                  <a16:creationId xmlns:a16="http://schemas.microsoft.com/office/drawing/2014/main" id="{0A9A94F2-5271-6E49-8770-06DE048B5AA8}"/>
                </a:ext>
              </a:extLst>
            </p:cNvPr>
            <p:cNvSpPr/>
            <p:nvPr/>
          </p:nvSpPr>
          <p:spPr>
            <a:xfrm>
              <a:off x="432323" y="4748152"/>
              <a:ext cx="185569" cy="254044"/>
            </a:xfrm>
            <a:prstGeom prst="rect">
              <a:avLst/>
            </a:prstGeom>
          </p:spPr>
          <p:txBody>
            <a:bodyPr wrap="square">
              <a:spAutoFit/>
            </a:bodyPr>
            <a:lstStyle/>
            <a:p>
              <a:r>
                <a:rPr lang="en-US" sz="1051" dirty="0">
                  <a:solidFill>
                    <a:srgbClr val="FF0000"/>
                  </a:solidFill>
                </a:rPr>
                <a:t>0</a:t>
              </a:r>
            </a:p>
          </p:txBody>
        </p:sp>
        <p:sp>
          <p:nvSpPr>
            <p:cNvPr id="13" name="Rectangle 12">
              <a:extLst>
                <a:ext uri="{FF2B5EF4-FFF2-40B4-BE49-F238E27FC236}">
                  <a16:creationId xmlns:a16="http://schemas.microsoft.com/office/drawing/2014/main" id="{70D9417E-BF26-E64B-B695-16388DC11413}"/>
                </a:ext>
              </a:extLst>
            </p:cNvPr>
            <p:cNvSpPr/>
            <p:nvPr/>
          </p:nvSpPr>
          <p:spPr>
            <a:xfrm>
              <a:off x="453167" y="5353492"/>
              <a:ext cx="185569" cy="254044"/>
            </a:xfrm>
            <a:prstGeom prst="rect">
              <a:avLst/>
            </a:prstGeom>
          </p:spPr>
          <p:txBody>
            <a:bodyPr wrap="square">
              <a:spAutoFit/>
            </a:bodyPr>
            <a:lstStyle/>
            <a:p>
              <a:r>
                <a:rPr lang="en-US" sz="1051" dirty="0">
                  <a:solidFill>
                    <a:srgbClr val="FF0000"/>
                  </a:solidFill>
                </a:rPr>
                <a:t>0</a:t>
              </a:r>
            </a:p>
          </p:txBody>
        </p:sp>
        <p:sp>
          <p:nvSpPr>
            <p:cNvPr id="14" name="Rectangle 13">
              <a:extLst>
                <a:ext uri="{FF2B5EF4-FFF2-40B4-BE49-F238E27FC236}">
                  <a16:creationId xmlns:a16="http://schemas.microsoft.com/office/drawing/2014/main" id="{44FD502A-8FCD-C348-940D-46412021B939}"/>
                </a:ext>
              </a:extLst>
            </p:cNvPr>
            <p:cNvSpPr/>
            <p:nvPr/>
          </p:nvSpPr>
          <p:spPr>
            <a:xfrm>
              <a:off x="1259989" y="5370967"/>
              <a:ext cx="185569" cy="254044"/>
            </a:xfrm>
            <a:prstGeom prst="rect">
              <a:avLst/>
            </a:prstGeom>
          </p:spPr>
          <p:txBody>
            <a:bodyPr wrap="square">
              <a:spAutoFit/>
            </a:bodyPr>
            <a:lstStyle/>
            <a:p>
              <a:r>
                <a:rPr lang="en-US" sz="1051" dirty="0">
                  <a:solidFill>
                    <a:srgbClr val="FF0000"/>
                  </a:solidFill>
                </a:rPr>
                <a:t>0</a:t>
              </a:r>
            </a:p>
          </p:txBody>
        </p:sp>
        <p:cxnSp>
          <p:nvCxnSpPr>
            <p:cNvPr id="15" name="Straight Connector 14">
              <a:extLst>
                <a:ext uri="{FF2B5EF4-FFF2-40B4-BE49-F238E27FC236}">
                  <a16:creationId xmlns:a16="http://schemas.microsoft.com/office/drawing/2014/main" id="{B61DA296-1FE4-4F42-BC2E-592D47E0B656}"/>
                </a:ext>
              </a:extLst>
            </p:cNvPr>
            <p:cNvCxnSpPr/>
            <p:nvPr/>
          </p:nvCxnSpPr>
          <p:spPr>
            <a:xfrm>
              <a:off x="638737" y="4554519"/>
              <a:ext cx="1173926" cy="127478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A1C11C0-854A-984F-80BA-9365018C9B92}"/>
                </a:ext>
              </a:extLst>
            </p:cNvPr>
            <p:cNvCxnSpPr/>
            <p:nvPr/>
          </p:nvCxnSpPr>
          <p:spPr>
            <a:xfrm>
              <a:off x="3237380" y="4578053"/>
              <a:ext cx="0" cy="12747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17ADDBB-B24C-0C47-9AE2-94FD2F4B38CE}"/>
                </a:ext>
              </a:extLst>
            </p:cNvPr>
            <p:cNvCxnSpPr/>
            <p:nvPr/>
          </p:nvCxnSpPr>
          <p:spPr>
            <a:xfrm flipV="1">
              <a:off x="2400300" y="5215444"/>
              <a:ext cx="1674159" cy="8069"/>
            </a:xfrm>
            <a:prstGeom prst="line">
              <a:avLst/>
            </a:prstGeom>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C9CE5805-AC56-9544-9B56-BE4820F151AB}"/>
                </a:ext>
              </a:extLst>
            </p:cNvPr>
            <p:cNvSpPr/>
            <p:nvPr/>
          </p:nvSpPr>
          <p:spPr>
            <a:xfrm>
              <a:off x="3550023" y="4771688"/>
              <a:ext cx="185569" cy="254044"/>
            </a:xfrm>
            <a:prstGeom prst="rect">
              <a:avLst/>
            </a:prstGeom>
          </p:spPr>
          <p:txBody>
            <a:bodyPr wrap="square">
              <a:spAutoFit/>
            </a:bodyPr>
            <a:lstStyle/>
            <a:p>
              <a:r>
                <a:rPr lang="en-US" sz="1051" dirty="0">
                  <a:solidFill>
                    <a:srgbClr val="00B050"/>
                  </a:solidFill>
                </a:rPr>
                <a:t>1</a:t>
              </a:r>
            </a:p>
          </p:txBody>
        </p:sp>
        <p:sp>
          <p:nvSpPr>
            <p:cNvPr id="30" name="Rectangle 29">
              <a:extLst>
                <a:ext uri="{FF2B5EF4-FFF2-40B4-BE49-F238E27FC236}">
                  <a16:creationId xmlns:a16="http://schemas.microsoft.com/office/drawing/2014/main" id="{063FF9C4-C775-3A4B-B34E-47AF293B1099}"/>
                </a:ext>
              </a:extLst>
            </p:cNvPr>
            <p:cNvSpPr/>
            <p:nvPr/>
          </p:nvSpPr>
          <p:spPr>
            <a:xfrm>
              <a:off x="2718323" y="4771688"/>
              <a:ext cx="185569" cy="254044"/>
            </a:xfrm>
            <a:prstGeom prst="rect">
              <a:avLst/>
            </a:prstGeom>
          </p:spPr>
          <p:txBody>
            <a:bodyPr wrap="square">
              <a:spAutoFit/>
            </a:bodyPr>
            <a:lstStyle/>
            <a:p>
              <a:r>
                <a:rPr lang="en-US" sz="1051" dirty="0">
                  <a:solidFill>
                    <a:srgbClr val="FF0000"/>
                  </a:solidFill>
                </a:rPr>
                <a:t>0</a:t>
              </a:r>
            </a:p>
          </p:txBody>
        </p:sp>
        <p:sp>
          <p:nvSpPr>
            <p:cNvPr id="31" name="Rectangle 30">
              <a:extLst>
                <a:ext uri="{FF2B5EF4-FFF2-40B4-BE49-F238E27FC236}">
                  <a16:creationId xmlns:a16="http://schemas.microsoft.com/office/drawing/2014/main" id="{7535563B-DA5D-BD42-A0DD-C9E6C166D476}"/>
                </a:ext>
              </a:extLst>
            </p:cNvPr>
            <p:cNvSpPr/>
            <p:nvPr/>
          </p:nvSpPr>
          <p:spPr>
            <a:xfrm>
              <a:off x="2739167" y="5377026"/>
              <a:ext cx="185569" cy="254044"/>
            </a:xfrm>
            <a:prstGeom prst="rect">
              <a:avLst/>
            </a:prstGeom>
          </p:spPr>
          <p:txBody>
            <a:bodyPr wrap="square">
              <a:spAutoFit/>
            </a:bodyPr>
            <a:lstStyle/>
            <a:p>
              <a:r>
                <a:rPr lang="en-US" sz="1051" dirty="0">
                  <a:solidFill>
                    <a:srgbClr val="00B050"/>
                  </a:solidFill>
                </a:rPr>
                <a:t>1</a:t>
              </a:r>
            </a:p>
          </p:txBody>
        </p:sp>
        <p:sp>
          <p:nvSpPr>
            <p:cNvPr id="32" name="Rectangle 31">
              <a:extLst>
                <a:ext uri="{FF2B5EF4-FFF2-40B4-BE49-F238E27FC236}">
                  <a16:creationId xmlns:a16="http://schemas.microsoft.com/office/drawing/2014/main" id="{ACFDE999-F923-F446-8CFA-861229879502}"/>
                </a:ext>
              </a:extLst>
            </p:cNvPr>
            <p:cNvSpPr/>
            <p:nvPr/>
          </p:nvSpPr>
          <p:spPr>
            <a:xfrm>
              <a:off x="3545990" y="5394500"/>
              <a:ext cx="185569" cy="254044"/>
            </a:xfrm>
            <a:prstGeom prst="rect">
              <a:avLst/>
            </a:prstGeom>
          </p:spPr>
          <p:txBody>
            <a:bodyPr wrap="square">
              <a:spAutoFit/>
            </a:bodyPr>
            <a:lstStyle/>
            <a:p>
              <a:r>
                <a:rPr lang="en-US" sz="1051" dirty="0">
                  <a:solidFill>
                    <a:srgbClr val="FF0000"/>
                  </a:solidFill>
                </a:rPr>
                <a:t>0</a:t>
              </a:r>
            </a:p>
          </p:txBody>
        </p:sp>
        <p:sp>
          <p:nvSpPr>
            <p:cNvPr id="33" name="Freeform 32">
              <a:extLst>
                <a:ext uri="{FF2B5EF4-FFF2-40B4-BE49-F238E27FC236}">
                  <a16:creationId xmlns:a16="http://schemas.microsoft.com/office/drawing/2014/main" id="{130ECF68-9779-E846-AFD9-3DB8FF237A04}"/>
                </a:ext>
              </a:extLst>
            </p:cNvPr>
            <p:cNvSpPr/>
            <p:nvPr/>
          </p:nvSpPr>
          <p:spPr>
            <a:xfrm>
              <a:off x="2534717" y="4702749"/>
              <a:ext cx="1348019" cy="960120"/>
            </a:xfrm>
            <a:custGeom>
              <a:avLst/>
              <a:gdLst>
                <a:gd name="connsiteX0" fmla="*/ 1662545 w 1797359"/>
                <a:gd name="connsiteY0" fmla="*/ 1263534 h 1280160"/>
                <a:gd name="connsiteX1" fmla="*/ 1662545 w 1797359"/>
                <a:gd name="connsiteY1" fmla="*/ 1263534 h 1280160"/>
                <a:gd name="connsiteX2" fmla="*/ 1479665 w 1797359"/>
                <a:gd name="connsiteY2" fmla="*/ 1280160 h 1280160"/>
                <a:gd name="connsiteX3" fmla="*/ 1429789 w 1797359"/>
                <a:gd name="connsiteY3" fmla="*/ 1263534 h 1280160"/>
                <a:gd name="connsiteX4" fmla="*/ 1363287 w 1797359"/>
                <a:gd name="connsiteY4" fmla="*/ 1246909 h 1280160"/>
                <a:gd name="connsiteX5" fmla="*/ 731520 w 1797359"/>
                <a:gd name="connsiteY5" fmla="*/ 947650 h 1280160"/>
                <a:gd name="connsiteX6" fmla="*/ 631767 w 1797359"/>
                <a:gd name="connsiteY6" fmla="*/ 864523 h 1280160"/>
                <a:gd name="connsiteX7" fmla="*/ 581891 w 1797359"/>
                <a:gd name="connsiteY7" fmla="*/ 831272 h 1280160"/>
                <a:gd name="connsiteX8" fmla="*/ 515389 w 1797359"/>
                <a:gd name="connsiteY8" fmla="*/ 781396 h 1280160"/>
                <a:gd name="connsiteX9" fmla="*/ 448887 w 1797359"/>
                <a:gd name="connsiteY9" fmla="*/ 764770 h 1280160"/>
                <a:gd name="connsiteX10" fmla="*/ 349135 w 1797359"/>
                <a:gd name="connsiteY10" fmla="*/ 731520 h 1280160"/>
                <a:gd name="connsiteX11" fmla="*/ 249382 w 1797359"/>
                <a:gd name="connsiteY11" fmla="*/ 665018 h 1280160"/>
                <a:gd name="connsiteX12" fmla="*/ 216131 w 1797359"/>
                <a:gd name="connsiteY12" fmla="*/ 615141 h 1280160"/>
                <a:gd name="connsiteX13" fmla="*/ 116378 w 1797359"/>
                <a:gd name="connsiteY13" fmla="*/ 548640 h 1280160"/>
                <a:gd name="connsiteX14" fmla="*/ 49876 w 1797359"/>
                <a:gd name="connsiteY14" fmla="*/ 448887 h 1280160"/>
                <a:gd name="connsiteX15" fmla="*/ 0 w 1797359"/>
                <a:gd name="connsiteY15" fmla="*/ 282632 h 1280160"/>
                <a:gd name="connsiteX16" fmla="*/ 16625 w 1797359"/>
                <a:gd name="connsiteY16" fmla="*/ 199505 h 1280160"/>
                <a:gd name="connsiteX17" fmla="*/ 116378 w 1797359"/>
                <a:gd name="connsiteY17" fmla="*/ 182880 h 1280160"/>
                <a:gd name="connsiteX18" fmla="*/ 166255 w 1797359"/>
                <a:gd name="connsiteY18" fmla="*/ 166254 h 1280160"/>
                <a:gd name="connsiteX19" fmla="*/ 216131 w 1797359"/>
                <a:gd name="connsiteY19" fmla="*/ 116378 h 1280160"/>
                <a:gd name="connsiteX20" fmla="*/ 266007 w 1797359"/>
                <a:gd name="connsiteY20" fmla="*/ 83127 h 1280160"/>
                <a:gd name="connsiteX21" fmla="*/ 365760 w 1797359"/>
                <a:gd name="connsiteY21" fmla="*/ 0 h 1280160"/>
                <a:gd name="connsiteX22" fmla="*/ 565265 w 1797359"/>
                <a:gd name="connsiteY22" fmla="*/ 66501 h 1280160"/>
                <a:gd name="connsiteX23" fmla="*/ 665018 w 1797359"/>
                <a:gd name="connsiteY23" fmla="*/ 99752 h 1280160"/>
                <a:gd name="connsiteX24" fmla="*/ 731520 w 1797359"/>
                <a:gd name="connsiteY24" fmla="*/ 133003 h 1280160"/>
                <a:gd name="connsiteX25" fmla="*/ 781396 w 1797359"/>
                <a:gd name="connsiteY25" fmla="*/ 149629 h 1280160"/>
                <a:gd name="connsiteX26" fmla="*/ 881149 w 1797359"/>
                <a:gd name="connsiteY26" fmla="*/ 216130 h 1280160"/>
                <a:gd name="connsiteX27" fmla="*/ 997527 w 1797359"/>
                <a:gd name="connsiteY27" fmla="*/ 266007 h 1280160"/>
                <a:gd name="connsiteX28" fmla="*/ 1047404 w 1797359"/>
                <a:gd name="connsiteY28" fmla="*/ 299258 h 1280160"/>
                <a:gd name="connsiteX29" fmla="*/ 1213658 w 1797359"/>
                <a:gd name="connsiteY29" fmla="*/ 399010 h 1280160"/>
                <a:gd name="connsiteX30" fmla="*/ 1263535 w 1797359"/>
                <a:gd name="connsiteY30" fmla="*/ 432261 h 1280160"/>
                <a:gd name="connsiteX31" fmla="*/ 1330036 w 1797359"/>
                <a:gd name="connsiteY31" fmla="*/ 465512 h 1280160"/>
                <a:gd name="connsiteX32" fmla="*/ 1413164 w 1797359"/>
                <a:gd name="connsiteY32" fmla="*/ 581890 h 1280160"/>
                <a:gd name="connsiteX33" fmla="*/ 1463040 w 1797359"/>
                <a:gd name="connsiteY33" fmla="*/ 615141 h 1280160"/>
                <a:gd name="connsiteX34" fmla="*/ 1512916 w 1797359"/>
                <a:gd name="connsiteY34" fmla="*/ 681643 h 1280160"/>
                <a:gd name="connsiteX35" fmla="*/ 1629295 w 1797359"/>
                <a:gd name="connsiteY35" fmla="*/ 798021 h 1280160"/>
                <a:gd name="connsiteX36" fmla="*/ 1662545 w 1797359"/>
                <a:gd name="connsiteY36" fmla="*/ 864523 h 1280160"/>
                <a:gd name="connsiteX37" fmla="*/ 1729047 w 1797359"/>
                <a:gd name="connsiteY37" fmla="*/ 964276 h 1280160"/>
                <a:gd name="connsiteX38" fmla="*/ 1778924 w 1797359"/>
                <a:gd name="connsiteY38" fmla="*/ 1064029 h 1280160"/>
                <a:gd name="connsiteX39" fmla="*/ 1778924 w 1797359"/>
                <a:gd name="connsiteY39" fmla="*/ 1246909 h 1280160"/>
                <a:gd name="connsiteX40" fmla="*/ 1729047 w 1797359"/>
                <a:gd name="connsiteY40" fmla="*/ 1263534 h 1280160"/>
                <a:gd name="connsiteX41" fmla="*/ 1662545 w 1797359"/>
                <a:gd name="connsiteY41" fmla="*/ 1263534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97359" h="1280160">
                  <a:moveTo>
                    <a:pt x="1662545" y="1263534"/>
                  </a:moveTo>
                  <a:lnTo>
                    <a:pt x="1662545" y="1263534"/>
                  </a:lnTo>
                  <a:cubicBezTo>
                    <a:pt x="1601585" y="1269076"/>
                    <a:pt x="1540876" y="1280160"/>
                    <a:pt x="1479665" y="1280160"/>
                  </a:cubicBezTo>
                  <a:cubicBezTo>
                    <a:pt x="1462140" y="1280160"/>
                    <a:pt x="1446639" y="1268348"/>
                    <a:pt x="1429789" y="1263534"/>
                  </a:cubicBezTo>
                  <a:cubicBezTo>
                    <a:pt x="1407819" y="1257257"/>
                    <a:pt x="1385454" y="1252451"/>
                    <a:pt x="1363287" y="1246909"/>
                  </a:cubicBezTo>
                  <a:cubicBezTo>
                    <a:pt x="1161908" y="1045526"/>
                    <a:pt x="1355547" y="1226819"/>
                    <a:pt x="731520" y="947650"/>
                  </a:cubicBezTo>
                  <a:cubicBezTo>
                    <a:pt x="678045" y="923727"/>
                    <a:pt x="676987" y="902206"/>
                    <a:pt x="631767" y="864523"/>
                  </a:cubicBezTo>
                  <a:cubicBezTo>
                    <a:pt x="616417" y="851731"/>
                    <a:pt x="598150" y="842886"/>
                    <a:pt x="581891" y="831272"/>
                  </a:cubicBezTo>
                  <a:cubicBezTo>
                    <a:pt x="559343" y="815166"/>
                    <a:pt x="540173" y="793788"/>
                    <a:pt x="515389" y="781396"/>
                  </a:cubicBezTo>
                  <a:cubicBezTo>
                    <a:pt x="494952" y="771177"/>
                    <a:pt x="470773" y="771336"/>
                    <a:pt x="448887" y="764770"/>
                  </a:cubicBezTo>
                  <a:cubicBezTo>
                    <a:pt x="415316" y="754699"/>
                    <a:pt x="382386" y="742603"/>
                    <a:pt x="349135" y="731520"/>
                  </a:cubicBezTo>
                  <a:cubicBezTo>
                    <a:pt x="315884" y="709353"/>
                    <a:pt x="271549" y="698269"/>
                    <a:pt x="249382" y="665018"/>
                  </a:cubicBezTo>
                  <a:cubicBezTo>
                    <a:pt x="238298" y="648392"/>
                    <a:pt x="231169" y="628299"/>
                    <a:pt x="216131" y="615141"/>
                  </a:cubicBezTo>
                  <a:cubicBezTo>
                    <a:pt x="186056" y="588826"/>
                    <a:pt x="116378" y="548640"/>
                    <a:pt x="116378" y="548640"/>
                  </a:cubicBezTo>
                  <a:cubicBezTo>
                    <a:pt x="94211" y="515389"/>
                    <a:pt x="62513" y="486799"/>
                    <a:pt x="49876" y="448887"/>
                  </a:cubicBezTo>
                  <a:cubicBezTo>
                    <a:pt x="9399" y="327457"/>
                    <a:pt x="25126" y="383137"/>
                    <a:pt x="0" y="282632"/>
                  </a:cubicBezTo>
                  <a:cubicBezTo>
                    <a:pt x="5542" y="254923"/>
                    <a:pt x="-4830" y="217895"/>
                    <a:pt x="16625" y="199505"/>
                  </a:cubicBezTo>
                  <a:cubicBezTo>
                    <a:pt x="42219" y="177567"/>
                    <a:pt x="83471" y="190193"/>
                    <a:pt x="116378" y="182880"/>
                  </a:cubicBezTo>
                  <a:cubicBezTo>
                    <a:pt x="133486" y="179078"/>
                    <a:pt x="149629" y="171796"/>
                    <a:pt x="166255" y="166254"/>
                  </a:cubicBezTo>
                  <a:cubicBezTo>
                    <a:pt x="182880" y="149629"/>
                    <a:pt x="198069" y="131430"/>
                    <a:pt x="216131" y="116378"/>
                  </a:cubicBezTo>
                  <a:cubicBezTo>
                    <a:pt x="231481" y="103586"/>
                    <a:pt x="251878" y="97256"/>
                    <a:pt x="266007" y="83127"/>
                  </a:cubicBezTo>
                  <a:cubicBezTo>
                    <a:pt x="356593" y="-7459"/>
                    <a:pt x="270500" y="31753"/>
                    <a:pt x="365760" y="0"/>
                  </a:cubicBezTo>
                  <a:cubicBezTo>
                    <a:pt x="636171" y="33800"/>
                    <a:pt x="394857" y="-18703"/>
                    <a:pt x="565265" y="66501"/>
                  </a:cubicBezTo>
                  <a:cubicBezTo>
                    <a:pt x="596614" y="82176"/>
                    <a:pt x="633669" y="84077"/>
                    <a:pt x="665018" y="99752"/>
                  </a:cubicBezTo>
                  <a:cubicBezTo>
                    <a:pt x="687185" y="110836"/>
                    <a:pt x="708740" y="123240"/>
                    <a:pt x="731520" y="133003"/>
                  </a:cubicBezTo>
                  <a:cubicBezTo>
                    <a:pt x="747628" y="139906"/>
                    <a:pt x="766077" y="141118"/>
                    <a:pt x="781396" y="149629"/>
                  </a:cubicBezTo>
                  <a:cubicBezTo>
                    <a:pt x="816330" y="169036"/>
                    <a:pt x="843237" y="203492"/>
                    <a:pt x="881149" y="216130"/>
                  </a:cubicBezTo>
                  <a:cubicBezTo>
                    <a:pt x="937104" y="234782"/>
                    <a:pt x="940004" y="233137"/>
                    <a:pt x="997527" y="266007"/>
                  </a:cubicBezTo>
                  <a:cubicBezTo>
                    <a:pt x="1014876" y="275921"/>
                    <a:pt x="1030055" y="289344"/>
                    <a:pt x="1047404" y="299258"/>
                  </a:cubicBezTo>
                  <a:cubicBezTo>
                    <a:pt x="1226335" y="401505"/>
                    <a:pt x="969630" y="236327"/>
                    <a:pt x="1213658" y="399010"/>
                  </a:cubicBezTo>
                  <a:cubicBezTo>
                    <a:pt x="1230284" y="410094"/>
                    <a:pt x="1245663" y="423325"/>
                    <a:pt x="1263535" y="432261"/>
                  </a:cubicBezTo>
                  <a:cubicBezTo>
                    <a:pt x="1285702" y="443345"/>
                    <a:pt x="1309869" y="451107"/>
                    <a:pt x="1330036" y="465512"/>
                  </a:cubicBezTo>
                  <a:cubicBezTo>
                    <a:pt x="1426177" y="534185"/>
                    <a:pt x="1339105" y="493019"/>
                    <a:pt x="1413164" y="581890"/>
                  </a:cubicBezTo>
                  <a:cubicBezTo>
                    <a:pt x="1425956" y="597240"/>
                    <a:pt x="1448911" y="601012"/>
                    <a:pt x="1463040" y="615141"/>
                  </a:cubicBezTo>
                  <a:cubicBezTo>
                    <a:pt x="1482633" y="634734"/>
                    <a:pt x="1494277" y="661140"/>
                    <a:pt x="1512916" y="681643"/>
                  </a:cubicBezTo>
                  <a:cubicBezTo>
                    <a:pt x="1549820" y="722237"/>
                    <a:pt x="1629295" y="798021"/>
                    <a:pt x="1629295" y="798021"/>
                  </a:cubicBezTo>
                  <a:cubicBezTo>
                    <a:pt x="1640378" y="820188"/>
                    <a:pt x="1649794" y="843271"/>
                    <a:pt x="1662545" y="864523"/>
                  </a:cubicBezTo>
                  <a:cubicBezTo>
                    <a:pt x="1683106" y="898791"/>
                    <a:pt x="1716409" y="926364"/>
                    <a:pt x="1729047" y="964276"/>
                  </a:cubicBezTo>
                  <a:cubicBezTo>
                    <a:pt x="1751992" y="1033108"/>
                    <a:pt x="1735952" y="999571"/>
                    <a:pt x="1778924" y="1064029"/>
                  </a:cubicBezTo>
                  <a:cubicBezTo>
                    <a:pt x="1790933" y="1124076"/>
                    <a:pt x="1813587" y="1186249"/>
                    <a:pt x="1778924" y="1246909"/>
                  </a:cubicBezTo>
                  <a:cubicBezTo>
                    <a:pt x="1770229" y="1262125"/>
                    <a:pt x="1745898" y="1258720"/>
                    <a:pt x="1729047" y="1263534"/>
                  </a:cubicBezTo>
                  <a:cubicBezTo>
                    <a:pt x="1666151" y="1281504"/>
                    <a:pt x="1673629" y="1263534"/>
                    <a:pt x="1662545" y="1263534"/>
                  </a:cubicBezTo>
                  <a:close/>
                </a:path>
              </a:pathLst>
            </a:custGeom>
            <a:solidFill>
              <a:schemeClr val="tx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1" dirty="0"/>
            </a:p>
          </p:txBody>
        </p:sp>
        <p:sp>
          <p:nvSpPr>
            <p:cNvPr id="34" name="TextBox 33">
              <a:extLst>
                <a:ext uri="{FF2B5EF4-FFF2-40B4-BE49-F238E27FC236}">
                  <a16:creationId xmlns:a16="http://schemas.microsoft.com/office/drawing/2014/main" id="{58965B38-764B-D940-9F49-9F5FCC67D29F}"/>
                </a:ext>
              </a:extLst>
            </p:cNvPr>
            <p:cNvSpPr txBox="1"/>
            <p:nvPr/>
          </p:nvSpPr>
          <p:spPr>
            <a:xfrm>
              <a:off x="342900" y="5657850"/>
              <a:ext cx="1334020" cy="300210"/>
            </a:xfrm>
            <a:prstGeom prst="rect">
              <a:avLst/>
            </a:prstGeom>
            <a:noFill/>
          </p:spPr>
          <p:txBody>
            <a:bodyPr wrap="none" rtlCol="0">
              <a:spAutoFit/>
            </a:bodyPr>
            <a:lstStyle/>
            <a:p>
              <a:r>
                <a:rPr lang="en-US" sz="1351" dirty="0"/>
                <a:t>linear function</a:t>
              </a:r>
            </a:p>
          </p:txBody>
        </p:sp>
        <p:sp>
          <p:nvSpPr>
            <p:cNvPr id="35" name="TextBox 34">
              <a:extLst>
                <a:ext uri="{FF2B5EF4-FFF2-40B4-BE49-F238E27FC236}">
                  <a16:creationId xmlns:a16="http://schemas.microsoft.com/office/drawing/2014/main" id="{0777868E-D9A0-2048-A4C9-C107934710DD}"/>
                </a:ext>
              </a:extLst>
            </p:cNvPr>
            <p:cNvSpPr txBox="1"/>
            <p:nvPr/>
          </p:nvSpPr>
          <p:spPr>
            <a:xfrm>
              <a:off x="2800350" y="5600701"/>
              <a:ext cx="1002197" cy="300210"/>
            </a:xfrm>
            <a:prstGeom prst="rect">
              <a:avLst/>
            </a:prstGeom>
            <a:noFill/>
          </p:spPr>
          <p:txBody>
            <a:bodyPr wrap="none" rtlCol="0">
              <a:spAutoFit/>
            </a:bodyPr>
            <a:lstStyle/>
            <a:p>
              <a:r>
                <a:rPr lang="en-US" sz="1351" dirty="0"/>
                <a:t>non-linear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C315480-A3AF-CA42-8690-D9C8118BA985}"/>
                    </a:ext>
                  </a:extLst>
                </p:cNvPr>
                <p:cNvSpPr txBox="1"/>
                <p:nvPr/>
              </p:nvSpPr>
              <p:spPr>
                <a:xfrm>
                  <a:off x="-268942" y="5527712"/>
                  <a:ext cx="638316" cy="369332"/>
                </a:xfrm>
                <a:prstGeom prst="rect">
                  <a:avLst/>
                </a:prstGeom>
                <a:noFill/>
              </p:spPr>
              <p:txBody>
                <a:bodyPr wrap="none" rtlCol="0">
                  <a:spAutoFit/>
                </a:bodyPr>
                <a:lstStyle/>
                <a:p>
                  <a:r>
                    <a:rPr lang="en-US" dirty="0"/>
                    <a:t>P</a:t>
                  </a:r>
                  <a14:m>
                    <m:oMath xmlns:m="http://schemas.openxmlformats.org/officeDocument/2006/math">
                      <m:r>
                        <a:rPr lang="en-US" i="1">
                          <a:latin typeface="Cambria Math" charset="0"/>
                          <a:ea typeface="Cambria Math" charset="0"/>
                          <a:cs typeface="Cambria Math" charset="0"/>
                        </a:rPr>
                        <m:t>∧</m:t>
                      </m:r>
                    </m:oMath>
                  </a14:m>
                  <a:r>
                    <a:rPr lang="en-US" dirty="0"/>
                    <a:t>Q</a:t>
                  </a:r>
                </a:p>
              </p:txBody>
            </p:sp>
          </mc:Choice>
          <mc:Fallback xmlns="">
            <p:sp>
              <p:nvSpPr>
                <p:cNvPr id="4" name="TextBox 3">
                  <a:extLst>
                    <a:ext uri="{FF2B5EF4-FFF2-40B4-BE49-F238E27FC236}">
                      <a16:creationId xmlns:a16="http://schemas.microsoft.com/office/drawing/2014/main" id="{9C315480-A3AF-CA42-8690-D9C8118BA985}"/>
                    </a:ext>
                  </a:extLst>
                </p:cNvPr>
                <p:cNvSpPr txBox="1">
                  <a:spLocks noRot="1" noChangeAspect="1" noMove="1" noResize="1" noEditPoints="1" noAdjustHandles="1" noChangeArrowheads="1" noChangeShapeType="1" noTextEdit="1"/>
                </p:cNvSpPr>
                <p:nvPr/>
              </p:nvSpPr>
              <p:spPr>
                <a:xfrm>
                  <a:off x="-268942" y="5527712"/>
                  <a:ext cx="638316" cy="369332"/>
                </a:xfrm>
                <a:prstGeom prst="rect">
                  <a:avLst/>
                </a:prstGeom>
                <a:blipFill>
                  <a:blip r:embed="rId5"/>
                  <a:stretch>
                    <a:fillRect l="-7843" t="-3333" r="-784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4F6EB82-9300-B246-B980-4D2C01C7ACDB}"/>
                    </a:ext>
                  </a:extLst>
                </p:cNvPr>
                <p:cNvSpPr txBox="1"/>
                <p:nvPr/>
              </p:nvSpPr>
              <p:spPr>
                <a:xfrm>
                  <a:off x="2169459" y="5613938"/>
                  <a:ext cx="702436" cy="369332"/>
                </a:xfrm>
                <a:prstGeom prst="rect">
                  <a:avLst/>
                </a:prstGeom>
                <a:noFill/>
              </p:spPr>
              <p:txBody>
                <a:bodyPr wrap="none" rtlCol="0">
                  <a:spAutoFit/>
                </a:bodyPr>
                <a:lstStyle/>
                <a:p>
                  <a:r>
                    <a:rPr lang="en-US" dirty="0"/>
                    <a:t>P</a:t>
                  </a:r>
                  <a14:m>
                    <m:oMath xmlns:m="http://schemas.openxmlformats.org/officeDocument/2006/math">
                      <m:r>
                        <a:rPr lang="en-US" b="1" i="1">
                          <a:latin typeface="Cambria Math" charset="0"/>
                          <a:ea typeface="Cambria Math" charset="0"/>
                          <a:cs typeface="Cambria Math" charset="0"/>
                        </a:rPr>
                        <m:t>⨁</m:t>
                      </m:r>
                    </m:oMath>
                  </a14:m>
                  <a:r>
                    <a:rPr lang="en-US" dirty="0"/>
                    <a:t>Q</a:t>
                  </a:r>
                </a:p>
              </p:txBody>
            </p:sp>
          </mc:Choice>
          <mc:Fallback xmlns="">
            <p:sp>
              <p:nvSpPr>
                <p:cNvPr id="23" name="TextBox 22">
                  <a:extLst>
                    <a:ext uri="{FF2B5EF4-FFF2-40B4-BE49-F238E27FC236}">
                      <a16:creationId xmlns:a16="http://schemas.microsoft.com/office/drawing/2014/main" id="{C4F6EB82-9300-B246-B980-4D2C01C7ACDB}"/>
                    </a:ext>
                  </a:extLst>
                </p:cNvPr>
                <p:cNvSpPr txBox="1">
                  <a:spLocks noRot="1" noChangeAspect="1" noMove="1" noResize="1" noEditPoints="1" noAdjustHandles="1" noChangeArrowheads="1" noChangeShapeType="1" noTextEdit="1"/>
                </p:cNvSpPr>
                <p:nvPr/>
              </p:nvSpPr>
              <p:spPr>
                <a:xfrm>
                  <a:off x="2169459" y="5613938"/>
                  <a:ext cx="702436" cy="369332"/>
                </a:xfrm>
                <a:prstGeom prst="rect">
                  <a:avLst/>
                </a:prstGeom>
                <a:blipFill>
                  <a:blip r:embed="rId6"/>
                  <a:stretch>
                    <a:fillRect l="-7143" t="-6667" r="-5357" b="-23333"/>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graphicFrame>
            <p:nvGraphicFramePr>
              <p:cNvPr id="36" name="Table 35">
                <a:extLst>
                  <a:ext uri="{FF2B5EF4-FFF2-40B4-BE49-F238E27FC236}">
                    <a16:creationId xmlns:a16="http://schemas.microsoft.com/office/drawing/2014/main" id="{58C0072D-115F-3F4C-B1CF-37B2E3460BCA}"/>
                  </a:ext>
                </a:extLst>
              </p:cNvPr>
              <p:cNvGraphicFramePr>
                <a:graphicFrameLocks noGrp="1"/>
              </p:cNvGraphicFramePr>
              <p:nvPr>
                <p:extLst>
                  <p:ext uri="{D42A27DB-BD31-4B8C-83A1-F6EECF244321}">
                    <p14:modId xmlns:p14="http://schemas.microsoft.com/office/powerpoint/2010/main" val="1434086107"/>
                  </p:ext>
                </p:extLst>
              </p:nvPr>
            </p:nvGraphicFramePr>
            <p:xfrm>
              <a:off x="609600" y="3398751"/>
              <a:ext cx="3352800" cy="1477927"/>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270279">
                    <a:tc>
                      <a:txBody>
                        <a:bodyPr/>
                        <a:lstStyle/>
                        <a:p>
                          <a:pPr algn="ctr"/>
                          <a:r>
                            <a:rPr lang="en-US" sz="1100" dirty="0">
                              <a:solidFill>
                                <a:schemeClr val="tx1">
                                  <a:lumMod val="10000"/>
                                </a:schemeClr>
                              </a:solidFill>
                            </a:rPr>
                            <a:t>P</a:t>
                          </a:r>
                        </a:p>
                      </a:txBody>
                      <a:tcPr/>
                    </a:tc>
                    <a:tc>
                      <a:txBody>
                        <a:bodyPr/>
                        <a:lstStyle/>
                        <a:p>
                          <a:pPr algn="ctr"/>
                          <a:r>
                            <a:rPr lang="en-US" sz="1100" dirty="0">
                              <a:solidFill>
                                <a:schemeClr val="tx1">
                                  <a:lumMod val="10000"/>
                                </a:schemeClr>
                              </a:solidFill>
                            </a:rPr>
                            <a:t>Q</a:t>
                          </a:r>
                        </a:p>
                      </a:txBody>
                      <a:tcPr/>
                    </a:tc>
                    <a:tc>
                      <a:txBody>
                        <a:bodyPr/>
                        <a:lstStyle/>
                        <a:p>
                          <a:pPr algn="ctr"/>
                          <a:r>
                            <a:rPr lang="en-US" sz="1100" dirty="0">
                              <a:solidFill>
                                <a:schemeClr val="tx1">
                                  <a:lumMod val="10000"/>
                                </a:schemeClr>
                              </a:solidFill>
                            </a:rPr>
                            <a:t>P </a:t>
                          </a:r>
                          <a14:m>
                            <m:oMath xmlns:m="http://schemas.openxmlformats.org/officeDocument/2006/math">
                              <m:r>
                                <a:rPr lang="en-US" sz="1100" i="1" smtClean="0">
                                  <a:solidFill>
                                    <a:schemeClr val="tx1">
                                      <a:lumMod val="10000"/>
                                    </a:schemeClr>
                                  </a:solidFill>
                                  <a:latin typeface="Cambria Math" charset="0"/>
                                  <a:ea typeface="Cambria Math" charset="0"/>
                                  <a:cs typeface="Cambria Math" charset="0"/>
                                </a:rPr>
                                <m:t>∧</m:t>
                              </m:r>
                              <m:r>
                                <a:rPr lang="en-US" sz="1100" b="1" i="1" smtClean="0">
                                  <a:solidFill>
                                    <a:schemeClr val="tx1">
                                      <a:lumMod val="10000"/>
                                    </a:schemeClr>
                                  </a:solidFill>
                                  <a:latin typeface="Cambria Math" charset="0"/>
                                  <a:ea typeface="Cambria Math" charset="0"/>
                                  <a:cs typeface="Cambria Math" charset="0"/>
                                </a:rPr>
                                <m:t> </m:t>
                              </m:r>
                            </m:oMath>
                          </a14:m>
                          <a:r>
                            <a:rPr lang="en-US" sz="1100" dirty="0">
                              <a:solidFill>
                                <a:schemeClr val="tx1">
                                  <a:lumMod val="10000"/>
                                </a:schemeClr>
                              </a:solidFill>
                            </a:rPr>
                            <a:t>Q</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a:solidFill>
                                <a:schemeClr val="tx1">
                                  <a:lumMod val="10000"/>
                                </a:schemeClr>
                              </a:solidFill>
                            </a:rPr>
                            <a:t>P</a:t>
                          </a:r>
                          <a14:m>
                            <m:oMath xmlns:m="http://schemas.openxmlformats.org/officeDocument/2006/math">
                              <m:r>
                                <a:rPr lang="en-US" sz="1100" b="1" i="0" smtClean="0">
                                  <a:solidFill>
                                    <a:schemeClr val="tx1">
                                      <a:lumMod val="10000"/>
                                    </a:schemeClr>
                                  </a:solidFill>
                                  <a:latin typeface="Cambria Math" charset="0"/>
                                  <a:ea typeface="Cambria Math" charset="0"/>
                                  <a:cs typeface="Cambria Math" charset="0"/>
                                </a:rPr>
                                <m:t> </m:t>
                              </m:r>
                              <m:r>
                                <a:rPr lang="en-US" sz="1100" b="1" i="1" smtClean="0">
                                  <a:solidFill>
                                    <a:schemeClr val="tx1">
                                      <a:lumMod val="10000"/>
                                    </a:schemeClr>
                                  </a:solidFill>
                                  <a:latin typeface="Cambria Math" charset="0"/>
                                  <a:ea typeface="Cambria Math" charset="0"/>
                                  <a:cs typeface="Cambria Math" charset="0"/>
                                </a:rPr>
                                <m:t>⨁</m:t>
                              </m:r>
                            </m:oMath>
                          </a14:m>
                          <a:r>
                            <a:rPr lang="en-US" sz="1100" dirty="0">
                              <a:solidFill>
                                <a:schemeClr val="tx1">
                                  <a:lumMod val="10000"/>
                                </a:schemeClr>
                              </a:solidFill>
                            </a:rPr>
                            <a:t> Q</a:t>
                          </a:r>
                        </a:p>
                      </a:txBody>
                      <a:tcPr/>
                    </a:tc>
                    <a:extLst>
                      <a:ext uri="{0D108BD9-81ED-4DB2-BD59-A6C34878D82A}">
                        <a16:rowId xmlns:a16="http://schemas.microsoft.com/office/drawing/2014/main" val="10000"/>
                      </a:ext>
                    </a:extLst>
                  </a:tr>
                  <a:tr h="301912">
                    <a:tc>
                      <a:txBody>
                        <a:bodyPr/>
                        <a:lstStyle/>
                        <a:p>
                          <a:pPr algn="ctr"/>
                          <a:r>
                            <a:rPr lang="en-US" sz="1100" dirty="0">
                              <a:solidFill>
                                <a:schemeClr val="tx1">
                                  <a:lumMod val="10000"/>
                                </a:schemeClr>
                              </a:solidFill>
                            </a:rPr>
                            <a:t>T</a:t>
                          </a:r>
                        </a:p>
                      </a:txBody>
                      <a:tcPr/>
                    </a:tc>
                    <a:tc>
                      <a:txBody>
                        <a:bodyPr/>
                        <a:lstStyle/>
                        <a:p>
                          <a:pPr algn="ctr"/>
                          <a:r>
                            <a:rPr lang="en-US" sz="1100" dirty="0">
                              <a:solidFill>
                                <a:schemeClr val="tx1">
                                  <a:lumMod val="10000"/>
                                </a:schemeClr>
                              </a:solidFill>
                            </a:rPr>
                            <a:t>T</a:t>
                          </a:r>
                        </a:p>
                      </a:txBody>
                      <a:tcPr/>
                    </a:tc>
                    <a:tc>
                      <a:txBody>
                        <a:bodyPr/>
                        <a:lstStyle/>
                        <a:p>
                          <a:pPr algn="ctr"/>
                          <a:r>
                            <a:rPr lang="en-US" sz="1100" dirty="0">
                              <a:solidFill>
                                <a:schemeClr val="tx1">
                                  <a:lumMod val="10000"/>
                                </a:schemeClr>
                              </a:solidFill>
                            </a:rPr>
                            <a:t>T</a:t>
                          </a:r>
                        </a:p>
                      </a:txBody>
                      <a:tcPr/>
                    </a:tc>
                    <a:tc>
                      <a:txBody>
                        <a:bodyPr/>
                        <a:lstStyle/>
                        <a:p>
                          <a:pPr algn="ctr"/>
                          <a:r>
                            <a:rPr lang="en-US" sz="1100" dirty="0">
                              <a:solidFill>
                                <a:schemeClr val="tx1">
                                  <a:lumMod val="10000"/>
                                </a:schemeClr>
                              </a:solidFill>
                            </a:rPr>
                            <a:t>T</a:t>
                          </a:r>
                        </a:p>
                      </a:txBody>
                      <a:tcPr/>
                    </a:tc>
                    <a:extLst>
                      <a:ext uri="{0D108BD9-81ED-4DB2-BD59-A6C34878D82A}">
                        <a16:rowId xmlns:a16="http://schemas.microsoft.com/office/drawing/2014/main" val="10001"/>
                      </a:ext>
                    </a:extLst>
                  </a:tr>
                  <a:tr h="301912">
                    <a:tc>
                      <a:txBody>
                        <a:bodyPr/>
                        <a:lstStyle/>
                        <a:p>
                          <a:pPr algn="ctr"/>
                          <a:r>
                            <a:rPr lang="en-US" sz="1100" dirty="0">
                              <a:solidFill>
                                <a:schemeClr val="tx1">
                                  <a:lumMod val="10000"/>
                                </a:schemeClr>
                              </a:solidFill>
                            </a:rPr>
                            <a:t>T</a:t>
                          </a:r>
                        </a:p>
                      </a:txBody>
                      <a:tcPr/>
                    </a:tc>
                    <a:tc>
                      <a:txBody>
                        <a:bodyPr/>
                        <a:lstStyle/>
                        <a:p>
                          <a:pPr algn="ctr"/>
                          <a:r>
                            <a:rPr lang="en-US" sz="1100" dirty="0">
                              <a:solidFill>
                                <a:schemeClr val="tx1">
                                  <a:lumMod val="10000"/>
                                </a:schemeClr>
                              </a:solidFill>
                            </a:rPr>
                            <a:t>F</a:t>
                          </a:r>
                        </a:p>
                      </a:txBody>
                      <a:tcPr/>
                    </a:tc>
                    <a:tc>
                      <a:txBody>
                        <a:bodyPr/>
                        <a:lstStyle/>
                        <a:p>
                          <a:pPr algn="ctr"/>
                          <a:r>
                            <a:rPr lang="en-US" sz="1100" dirty="0">
                              <a:solidFill>
                                <a:schemeClr val="tx1">
                                  <a:lumMod val="10000"/>
                                </a:schemeClr>
                              </a:solidFill>
                            </a:rPr>
                            <a:t>F</a:t>
                          </a:r>
                        </a:p>
                      </a:txBody>
                      <a:tcPr/>
                    </a:tc>
                    <a:tc>
                      <a:txBody>
                        <a:bodyPr/>
                        <a:lstStyle/>
                        <a:p>
                          <a:pPr algn="ctr"/>
                          <a:r>
                            <a:rPr lang="en-US" sz="1100" dirty="0">
                              <a:solidFill>
                                <a:schemeClr val="tx1">
                                  <a:lumMod val="10000"/>
                                </a:schemeClr>
                              </a:solidFill>
                            </a:rPr>
                            <a:t>F</a:t>
                          </a:r>
                        </a:p>
                      </a:txBody>
                      <a:tcPr/>
                    </a:tc>
                    <a:extLst>
                      <a:ext uri="{0D108BD9-81ED-4DB2-BD59-A6C34878D82A}">
                        <a16:rowId xmlns:a16="http://schemas.microsoft.com/office/drawing/2014/main" val="10002"/>
                      </a:ext>
                    </a:extLst>
                  </a:tr>
                  <a:tr h="301912">
                    <a:tc>
                      <a:txBody>
                        <a:bodyPr/>
                        <a:lstStyle/>
                        <a:p>
                          <a:pPr algn="ctr"/>
                          <a:r>
                            <a:rPr lang="en-US" sz="1100" dirty="0">
                              <a:solidFill>
                                <a:schemeClr val="tx1">
                                  <a:lumMod val="10000"/>
                                </a:schemeClr>
                              </a:solidFill>
                            </a:rPr>
                            <a:t>F</a:t>
                          </a:r>
                        </a:p>
                      </a:txBody>
                      <a:tcPr/>
                    </a:tc>
                    <a:tc>
                      <a:txBody>
                        <a:bodyPr/>
                        <a:lstStyle/>
                        <a:p>
                          <a:pPr algn="ctr"/>
                          <a:r>
                            <a:rPr lang="en-US" sz="1100" dirty="0">
                              <a:solidFill>
                                <a:schemeClr val="tx1">
                                  <a:lumMod val="10000"/>
                                </a:schemeClr>
                              </a:solidFill>
                            </a:rPr>
                            <a:t>T</a:t>
                          </a:r>
                        </a:p>
                      </a:txBody>
                      <a:tcPr/>
                    </a:tc>
                    <a:tc>
                      <a:txBody>
                        <a:bodyPr/>
                        <a:lstStyle/>
                        <a:p>
                          <a:pPr algn="ctr"/>
                          <a:r>
                            <a:rPr lang="en-US" sz="1100" dirty="0">
                              <a:solidFill>
                                <a:schemeClr val="tx1">
                                  <a:lumMod val="10000"/>
                                </a:schemeClr>
                              </a:solidFill>
                            </a:rPr>
                            <a:t>F</a:t>
                          </a:r>
                        </a:p>
                      </a:txBody>
                      <a:tcPr/>
                    </a:tc>
                    <a:tc>
                      <a:txBody>
                        <a:bodyPr/>
                        <a:lstStyle/>
                        <a:p>
                          <a:pPr algn="ctr"/>
                          <a:r>
                            <a:rPr lang="en-US" sz="1100" dirty="0">
                              <a:solidFill>
                                <a:schemeClr val="tx1">
                                  <a:lumMod val="10000"/>
                                </a:schemeClr>
                              </a:solidFill>
                            </a:rPr>
                            <a:t>F</a:t>
                          </a:r>
                        </a:p>
                      </a:txBody>
                      <a:tcPr/>
                    </a:tc>
                    <a:extLst>
                      <a:ext uri="{0D108BD9-81ED-4DB2-BD59-A6C34878D82A}">
                        <a16:rowId xmlns:a16="http://schemas.microsoft.com/office/drawing/2014/main" val="10003"/>
                      </a:ext>
                    </a:extLst>
                  </a:tr>
                  <a:tr h="301912">
                    <a:tc>
                      <a:txBody>
                        <a:bodyPr/>
                        <a:lstStyle/>
                        <a:p>
                          <a:pPr algn="ctr"/>
                          <a:r>
                            <a:rPr lang="en-US" sz="1100" dirty="0">
                              <a:solidFill>
                                <a:schemeClr val="tx1">
                                  <a:lumMod val="10000"/>
                                </a:schemeClr>
                              </a:solidFill>
                            </a:rPr>
                            <a:t>F</a:t>
                          </a:r>
                        </a:p>
                      </a:txBody>
                      <a:tcPr/>
                    </a:tc>
                    <a:tc>
                      <a:txBody>
                        <a:bodyPr/>
                        <a:lstStyle/>
                        <a:p>
                          <a:pPr algn="ctr"/>
                          <a:r>
                            <a:rPr lang="en-US" sz="1100" dirty="0">
                              <a:solidFill>
                                <a:schemeClr val="tx1">
                                  <a:lumMod val="10000"/>
                                </a:schemeClr>
                              </a:solidFill>
                            </a:rPr>
                            <a:t>F</a:t>
                          </a:r>
                        </a:p>
                      </a:txBody>
                      <a:tcPr/>
                    </a:tc>
                    <a:tc>
                      <a:txBody>
                        <a:bodyPr/>
                        <a:lstStyle/>
                        <a:p>
                          <a:pPr algn="ctr"/>
                          <a:r>
                            <a:rPr lang="en-US" sz="1100" dirty="0">
                              <a:solidFill>
                                <a:schemeClr val="tx1">
                                  <a:lumMod val="10000"/>
                                </a:schemeClr>
                              </a:solidFill>
                            </a:rPr>
                            <a:t>F</a:t>
                          </a:r>
                        </a:p>
                      </a:txBody>
                      <a:tcPr/>
                    </a:tc>
                    <a:tc>
                      <a:txBody>
                        <a:bodyPr/>
                        <a:lstStyle/>
                        <a:p>
                          <a:pPr algn="ctr"/>
                          <a:r>
                            <a:rPr lang="en-US" sz="1100" dirty="0">
                              <a:solidFill>
                                <a:schemeClr val="tx1">
                                  <a:lumMod val="10000"/>
                                </a:schemeClr>
                              </a:solidFill>
                            </a:rPr>
                            <a:t>T</a:t>
                          </a:r>
                        </a:p>
                      </a:txBody>
                      <a:tcPr/>
                    </a:tc>
                    <a:extLst>
                      <a:ext uri="{0D108BD9-81ED-4DB2-BD59-A6C34878D82A}">
                        <a16:rowId xmlns:a16="http://schemas.microsoft.com/office/drawing/2014/main" val="10004"/>
                      </a:ext>
                    </a:extLst>
                  </a:tr>
                </a:tbl>
              </a:graphicData>
            </a:graphic>
          </p:graphicFrame>
        </mc:Choice>
        <mc:Fallback>
          <p:graphicFrame>
            <p:nvGraphicFramePr>
              <p:cNvPr id="36" name="Table 35">
                <a:extLst>
                  <a:ext uri="{FF2B5EF4-FFF2-40B4-BE49-F238E27FC236}">
                    <a16:creationId xmlns:a16="http://schemas.microsoft.com/office/drawing/2014/main" id="{58C0072D-115F-3F4C-B1CF-37B2E3460BCA}"/>
                  </a:ext>
                </a:extLst>
              </p:cNvPr>
              <p:cNvGraphicFramePr>
                <a:graphicFrameLocks noGrp="1"/>
              </p:cNvGraphicFramePr>
              <p:nvPr>
                <p:extLst>
                  <p:ext uri="{D42A27DB-BD31-4B8C-83A1-F6EECF244321}">
                    <p14:modId xmlns:p14="http://schemas.microsoft.com/office/powerpoint/2010/main" val="1434086107"/>
                  </p:ext>
                </p:extLst>
              </p:nvPr>
            </p:nvGraphicFramePr>
            <p:xfrm>
              <a:off x="609600" y="3398751"/>
              <a:ext cx="3352800" cy="1477927"/>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270279">
                    <a:tc>
                      <a:txBody>
                        <a:bodyPr/>
                        <a:lstStyle/>
                        <a:p>
                          <a:pPr algn="ctr"/>
                          <a:r>
                            <a:rPr lang="en-US" sz="1100" dirty="0">
                              <a:solidFill>
                                <a:schemeClr val="tx1">
                                  <a:lumMod val="10000"/>
                                </a:schemeClr>
                              </a:solidFill>
                            </a:rPr>
                            <a:t>P</a:t>
                          </a:r>
                        </a:p>
                      </a:txBody>
                      <a:tcPr/>
                    </a:tc>
                    <a:tc>
                      <a:txBody>
                        <a:bodyPr/>
                        <a:lstStyle/>
                        <a:p>
                          <a:pPr algn="ctr"/>
                          <a:r>
                            <a:rPr lang="en-US" sz="1100" dirty="0">
                              <a:solidFill>
                                <a:schemeClr val="tx1">
                                  <a:lumMod val="10000"/>
                                </a:schemeClr>
                              </a:solidFill>
                            </a:rPr>
                            <a:t>Q</a:t>
                          </a:r>
                        </a:p>
                      </a:txBody>
                      <a:tcPr/>
                    </a:tc>
                    <a:tc>
                      <a:txBody>
                        <a:bodyPr/>
                        <a:lstStyle/>
                        <a:p>
                          <a:endParaRPr lang="en-US"/>
                        </a:p>
                      </a:txBody>
                      <a:tcPr>
                        <a:blipFill>
                          <a:blip r:embed="rId7"/>
                          <a:stretch>
                            <a:fillRect l="-201515" t="-4762" r="-103030" b="-461905"/>
                          </a:stretch>
                        </a:blipFill>
                      </a:tcPr>
                    </a:tc>
                    <a:tc>
                      <a:txBody>
                        <a:bodyPr/>
                        <a:lstStyle/>
                        <a:p>
                          <a:endParaRPr lang="en-US"/>
                        </a:p>
                      </a:txBody>
                      <a:tcPr>
                        <a:blipFill>
                          <a:blip r:embed="rId7"/>
                          <a:stretch>
                            <a:fillRect l="-301515" t="-4762" r="-3030" b="-461905"/>
                          </a:stretch>
                        </a:blipFill>
                      </a:tcPr>
                    </a:tc>
                    <a:extLst>
                      <a:ext uri="{0D108BD9-81ED-4DB2-BD59-A6C34878D82A}">
                        <a16:rowId xmlns:a16="http://schemas.microsoft.com/office/drawing/2014/main" val="10000"/>
                      </a:ext>
                    </a:extLst>
                  </a:tr>
                  <a:tr h="301912">
                    <a:tc>
                      <a:txBody>
                        <a:bodyPr/>
                        <a:lstStyle/>
                        <a:p>
                          <a:pPr algn="ctr"/>
                          <a:r>
                            <a:rPr lang="en-US" sz="1100" dirty="0">
                              <a:solidFill>
                                <a:schemeClr val="tx1">
                                  <a:lumMod val="10000"/>
                                </a:schemeClr>
                              </a:solidFill>
                            </a:rPr>
                            <a:t>T</a:t>
                          </a:r>
                        </a:p>
                      </a:txBody>
                      <a:tcPr/>
                    </a:tc>
                    <a:tc>
                      <a:txBody>
                        <a:bodyPr/>
                        <a:lstStyle/>
                        <a:p>
                          <a:pPr algn="ctr"/>
                          <a:r>
                            <a:rPr lang="en-US" sz="1100" dirty="0">
                              <a:solidFill>
                                <a:schemeClr val="tx1">
                                  <a:lumMod val="10000"/>
                                </a:schemeClr>
                              </a:solidFill>
                            </a:rPr>
                            <a:t>T</a:t>
                          </a:r>
                        </a:p>
                      </a:txBody>
                      <a:tcPr/>
                    </a:tc>
                    <a:tc>
                      <a:txBody>
                        <a:bodyPr/>
                        <a:lstStyle/>
                        <a:p>
                          <a:pPr algn="ctr"/>
                          <a:r>
                            <a:rPr lang="en-US" sz="1100" dirty="0">
                              <a:solidFill>
                                <a:schemeClr val="tx1">
                                  <a:lumMod val="10000"/>
                                </a:schemeClr>
                              </a:solidFill>
                            </a:rPr>
                            <a:t>T</a:t>
                          </a:r>
                        </a:p>
                      </a:txBody>
                      <a:tcPr/>
                    </a:tc>
                    <a:tc>
                      <a:txBody>
                        <a:bodyPr/>
                        <a:lstStyle/>
                        <a:p>
                          <a:pPr algn="ctr"/>
                          <a:r>
                            <a:rPr lang="en-US" sz="1100" dirty="0">
                              <a:solidFill>
                                <a:schemeClr val="tx1">
                                  <a:lumMod val="10000"/>
                                </a:schemeClr>
                              </a:solidFill>
                            </a:rPr>
                            <a:t>T</a:t>
                          </a:r>
                        </a:p>
                      </a:txBody>
                      <a:tcPr/>
                    </a:tc>
                    <a:extLst>
                      <a:ext uri="{0D108BD9-81ED-4DB2-BD59-A6C34878D82A}">
                        <a16:rowId xmlns:a16="http://schemas.microsoft.com/office/drawing/2014/main" val="10001"/>
                      </a:ext>
                    </a:extLst>
                  </a:tr>
                  <a:tr h="301912">
                    <a:tc>
                      <a:txBody>
                        <a:bodyPr/>
                        <a:lstStyle/>
                        <a:p>
                          <a:pPr algn="ctr"/>
                          <a:r>
                            <a:rPr lang="en-US" sz="1100" dirty="0">
                              <a:solidFill>
                                <a:schemeClr val="tx1">
                                  <a:lumMod val="10000"/>
                                </a:schemeClr>
                              </a:solidFill>
                            </a:rPr>
                            <a:t>T</a:t>
                          </a:r>
                        </a:p>
                      </a:txBody>
                      <a:tcPr/>
                    </a:tc>
                    <a:tc>
                      <a:txBody>
                        <a:bodyPr/>
                        <a:lstStyle/>
                        <a:p>
                          <a:pPr algn="ctr"/>
                          <a:r>
                            <a:rPr lang="en-US" sz="1100" dirty="0">
                              <a:solidFill>
                                <a:schemeClr val="tx1">
                                  <a:lumMod val="10000"/>
                                </a:schemeClr>
                              </a:solidFill>
                            </a:rPr>
                            <a:t>F</a:t>
                          </a:r>
                        </a:p>
                      </a:txBody>
                      <a:tcPr/>
                    </a:tc>
                    <a:tc>
                      <a:txBody>
                        <a:bodyPr/>
                        <a:lstStyle/>
                        <a:p>
                          <a:pPr algn="ctr"/>
                          <a:r>
                            <a:rPr lang="en-US" sz="1100" dirty="0">
                              <a:solidFill>
                                <a:schemeClr val="tx1">
                                  <a:lumMod val="10000"/>
                                </a:schemeClr>
                              </a:solidFill>
                            </a:rPr>
                            <a:t>F</a:t>
                          </a:r>
                        </a:p>
                      </a:txBody>
                      <a:tcPr/>
                    </a:tc>
                    <a:tc>
                      <a:txBody>
                        <a:bodyPr/>
                        <a:lstStyle/>
                        <a:p>
                          <a:pPr algn="ctr"/>
                          <a:r>
                            <a:rPr lang="en-US" sz="1100" dirty="0">
                              <a:solidFill>
                                <a:schemeClr val="tx1">
                                  <a:lumMod val="10000"/>
                                </a:schemeClr>
                              </a:solidFill>
                            </a:rPr>
                            <a:t>F</a:t>
                          </a:r>
                        </a:p>
                      </a:txBody>
                      <a:tcPr/>
                    </a:tc>
                    <a:extLst>
                      <a:ext uri="{0D108BD9-81ED-4DB2-BD59-A6C34878D82A}">
                        <a16:rowId xmlns:a16="http://schemas.microsoft.com/office/drawing/2014/main" val="10002"/>
                      </a:ext>
                    </a:extLst>
                  </a:tr>
                  <a:tr h="301912">
                    <a:tc>
                      <a:txBody>
                        <a:bodyPr/>
                        <a:lstStyle/>
                        <a:p>
                          <a:pPr algn="ctr"/>
                          <a:r>
                            <a:rPr lang="en-US" sz="1100" dirty="0">
                              <a:solidFill>
                                <a:schemeClr val="tx1">
                                  <a:lumMod val="10000"/>
                                </a:schemeClr>
                              </a:solidFill>
                            </a:rPr>
                            <a:t>F</a:t>
                          </a:r>
                        </a:p>
                      </a:txBody>
                      <a:tcPr/>
                    </a:tc>
                    <a:tc>
                      <a:txBody>
                        <a:bodyPr/>
                        <a:lstStyle/>
                        <a:p>
                          <a:pPr algn="ctr"/>
                          <a:r>
                            <a:rPr lang="en-US" sz="1100" dirty="0">
                              <a:solidFill>
                                <a:schemeClr val="tx1">
                                  <a:lumMod val="10000"/>
                                </a:schemeClr>
                              </a:solidFill>
                            </a:rPr>
                            <a:t>T</a:t>
                          </a:r>
                        </a:p>
                      </a:txBody>
                      <a:tcPr/>
                    </a:tc>
                    <a:tc>
                      <a:txBody>
                        <a:bodyPr/>
                        <a:lstStyle/>
                        <a:p>
                          <a:pPr algn="ctr"/>
                          <a:r>
                            <a:rPr lang="en-US" sz="1100" dirty="0">
                              <a:solidFill>
                                <a:schemeClr val="tx1">
                                  <a:lumMod val="10000"/>
                                </a:schemeClr>
                              </a:solidFill>
                            </a:rPr>
                            <a:t>F</a:t>
                          </a:r>
                        </a:p>
                      </a:txBody>
                      <a:tcPr/>
                    </a:tc>
                    <a:tc>
                      <a:txBody>
                        <a:bodyPr/>
                        <a:lstStyle/>
                        <a:p>
                          <a:pPr algn="ctr"/>
                          <a:r>
                            <a:rPr lang="en-US" sz="1100" dirty="0">
                              <a:solidFill>
                                <a:schemeClr val="tx1">
                                  <a:lumMod val="10000"/>
                                </a:schemeClr>
                              </a:solidFill>
                            </a:rPr>
                            <a:t>F</a:t>
                          </a:r>
                        </a:p>
                      </a:txBody>
                      <a:tcPr/>
                    </a:tc>
                    <a:extLst>
                      <a:ext uri="{0D108BD9-81ED-4DB2-BD59-A6C34878D82A}">
                        <a16:rowId xmlns:a16="http://schemas.microsoft.com/office/drawing/2014/main" val="10003"/>
                      </a:ext>
                    </a:extLst>
                  </a:tr>
                  <a:tr h="301912">
                    <a:tc>
                      <a:txBody>
                        <a:bodyPr/>
                        <a:lstStyle/>
                        <a:p>
                          <a:pPr algn="ctr"/>
                          <a:r>
                            <a:rPr lang="en-US" sz="1100" dirty="0">
                              <a:solidFill>
                                <a:schemeClr val="tx1">
                                  <a:lumMod val="10000"/>
                                </a:schemeClr>
                              </a:solidFill>
                            </a:rPr>
                            <a:t>F</a:t>
                          </a:r>
                        </a:p>
                      </a:txBody>
                      <a:tcPr/>
                    </a:tc>
                    <a:tc>
                      <a:txBody>
                        <a:bodyPr/>
                        <a:lstStyle/>
                        <a:p>
                          <a:pPr algn="ctr"/>
                          <a:r>
                            <a:rPr lang="en-US" sz="1100" dirty="0">
                              <a:solidFill>
                                <a:schemeClr val="tx1">
                                  <a:lumMod val="10000"/>
                                </a:schemeClr>
                              </a:solidFill>
                            </a:rPr>
                            <a:t>F</a:t>
                          </a:r>
                        </a:p>
                      </a:txBody>
                      <a:tcPr/>
                    </a:tc>
                    <a:tc>
                      <a:txBody>
                        <a:bodyPr/>
                        <a:lstStyle/>
                        <a:p>
                          <a:pPr algn="ctr"/>
                          <a:r>
                            <a:rPr lang="en-US" sz="1100" dirty="0">
                              <a:solidFill>
                                <a:schemeClr val="tx1">
                                  <a:lumMod val="10000"/>
                                </a:schemeClr>
                              </a:solidFill>
                            </a:rPr>
                            <a:t>F</a:t>
                          </a:r>
                        </a:p>
                      </a:txBody>
                      <a:tcPr/>
                    </a:tc>
                    <a:tc>
                      <a:txBody>
                        <a:bodyPr/>
                        <a:lstStyle/>
                        <a:p>
                          <a:pPr algn="ctr"/>
                          <a:r>
                            <a:rPr lang="en-US" sz="1100" dirty="0">
                              <a:solidFill>
                                <a:schemeClr val="tx1">
                                  <a:lumMod val="10000"/>
                                </a:schemeClr>
                              </a:solidFill>
                            </a:rPr>
                            <a:t>T</a:t>
                          </a:r>
                        </a:p>
                      </a:txBody>
                      <a:tcPr/>
                    </a:tc>
                    <a:extLst>
                      <a:ext uri="{0D108BD9-81ED-4DB2-BD59-A6C34878D82A}">
                        <a16:rowId xmlns:a16="http://schemas.microsoft.com/office/drawing/2014/main" val="10004"/>
                      </a:ext>
                    </a:extLst>
                  </a:tr>
                </a:tbl>
              </a:graphicData>
            </a:graphic>
          </p:graphicFrame>
        </mc:Fallback>
      </mc:AlternateContent>
      <p:sp>
        <p:nvSpPr>
          <p:cNvPr id="37" name="TextBox 36">
            <a:extLst>
              <a:ext uri="{FF2B5EF4-FFF2-40B4-BE49-F238E27FC236}">
                <a16:creationId xmlns:a16="http://schemas.microsoft.com/office/drawing/2014/main" id="{DE0704C4-F44A-6E4B-9158-CAA636CCBB80}"/>
              </a:ext>
            </a:extLst>
          </p:cNvPr>
          <p:cNvSpPr txBox="1"/>
          <p:nvPr/>
        </p:nvSpPr>
        <p:spPr>
          <a:xfrm>
            <a:off x="7494322" y="4889456"/>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a:t>Cyrus Vahid</a:t>
            </a:r>
          </a:p>
        </p:txBody>
      </p:sp>
    </p:spTree>
    <p:extLst>
      <p:ext uri="{BB962C8B-B14F-4D97-AF65-F5344CB8AC3E}">
        <p14:creationId xmlns:p14="http://schemas.microsoft.com/office/powerpoint/2010/main" val="1797528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A612E-8C34-634E-B4A9-5540A59D0724}"/>
              </a:ext>
            </a:extLst>
          </p:cNvPr>
          <p:cNvSpPr>
            <a:spLocks noGrp="1"/>
          </p:cNvSpPr>
          <p:nvPr>
            <p:ph type="title"/>
          </p:nvPr>
        </p:nvSpPr>
        <p:spPr>
          <a:xfrm>
            <a:off x="609600" y="20279"/>
            <a:ext cx="7886700" cy="994172"/>
          </a:xfrm>
        </p:spPr>
        <p:txBody>
          <a:bodyPr/>
          <a:lstStyle/>
          <a:p>
            <a:r>
              <a:rPr lang="en-US" dirty="0"/>
              <a:t>Convolutional Neural Networks</a:t>
            </a:r>
          </a:p>
        </p:txBody>
      </p:sp>
      <p:sp>
        <p:nvSpPr>
          <p:cNvPr id="3" name="Content Placeholder 2">
            <a:extLst>
              <a:ext uri="{FF2B5EF4-FFF2-40B4-BE49-F238E27FC236}">
                <a16:creationId xmlns:a16="http://schemas.microsoft.com/office/drawing/2014/main" id="{3ED248DB-EE31-6041-9BD2-95A979E6489D}"/>
              </a:ext>
            </a:extLst>
          </p:cNvPr>
          <p:cNvSpPr>
            <a:spLocks noGrp="1"/>
          </p:cNvSpPr>
          <p:nvPr>
            <p:ph idx="1"/>
          </p:nvPr>
        </p:nvSpPr>
        <p:spPr>
          <a:xfrm>
            <a:off x="552449" y="839362"/>
            <a:ext cx="8591551" cy="2984157"/>
          </a:xfrm>
        </p:spPr>
        <p:txBody>
          <a:bodyPr/>
          <a:lstStyle/>
          <a:p>
            <a:r>
              <a:rPr lang="en-US" sz="1800" dirty="0"/>
              <a:t>Convnets exploits the spatial co-relation in images.</a:t>
            </a:r>
          </a:p>
          <a:p>
            <a:r>
              <a:rPr lang="en-US" sz="1800" dirty="0"/>
              <a:t>vastly reduces the number of learnable parameters.</a:t>
            </a:r>
          </a:p>
          <a:p>
            <a:r>
              <a:rPr lang="en-US" sz="1800" dirty="0"/>
              <a:t>Neurons connected to a small region of the previous layer.</a:t>
            </a:r>
          </a:p>
          <a:p>
            <a:r>
              <a:rPr lang="en-US" sz="1800" dirty="0"/>
              <a:t>Convnet architecture uses 3 types of layers CONV, POOL, FC</a:t>
            </a:r>
          </a:p>
          <a:p>
            <a:r>
              <a:rPr lang="en-US" sz="1800" dirty="0"/>
              <a:t>Each layer transforms 3D input volume to 3D output volume of neuron activations.</a:t>
            </a:r>
          </a:p>
          <a:p>
            <a:endParaRPr lang="en-US" dirty="0"/>
          </a:p>
        </p:txBody>
      </p:sp>
      <p:pic>
        <p:nvPicPr>
          <p:cNvPr id="4" name="Picture 3">
            <a:extLst>
              <a:ext uri="{FF2B5EF4-FFF2-40B4-BE49-F238E27FC236}">
                <a16:creationId xmlns:a16="http://schemas.microsoft.com/office/drawing/2014/main" id="{0E86A138-D120-C241-A7C1-8E69403AFAE3}"/>
              </a:ext>
            </a:extLst>
          </p:cNvPr>
          <p:cNvPicPr>
            <a:picLocks noChangeAspect="1"/>
          </p:cNvPicPr>
          <p:nvPr/>
        </p:nvPicPr>
        <p:blipFill>
          <a:blip r:embed="rId3"/>
          <a:stretch>
            <a:fillRect/>
          </a:stretch>
        </p:blipFill>
        <p:spPr>
          <a:xfrm>
            <a:off x="2019300" y="2978150"/>
            <a:ext cx="5067300" cy="1727200"/>
          </a:xfrm>
          <a:prstGeom prst="rect">
            <a:avLst/>
          </a:prstGeom>
        </p:spPr>
      </p:pic>
      <p:sp>
        <p:nvSpPr>
          <p:cNvPr id="6" name="TextBox 5">
            <a:extLst>
              <a:ext uri="{FF2B5EF4-FFF2-40B4-BE49-F238E27FC236}">
                <a16:creationId xmlns:a16="http://schemas.microsoft.com/office/drawing/2014/main" id="{83AB82D7-C8B4-204A-A63F-934486202F36}"/>
              </a:ext>
            </a:extLst>
          </p:cNvPr>
          <p:cNvSpPr txBox="1"/>
          <p:nvPr/>
        </p:nvSpPr>
        <p:spPr>
          <a:xfrm>
            <a:off x="6477000" y="4908506"/>
            <a:ext cx="2667000" cy="254044"/>
          </a:xfrm>
          <a:prstGeom prst="rect">
            <a:avLst/>
          </a:prstGeom>
          <a:solidFill>
            <a:schemeClr val="bg2">
              <a:lumMod val="75000"/>
              <a:alpha val="56000"/>
            </a:schemeClr>
          </a:solidFill>
        </p:spPr>
        <p:txBody>
          <a:bodyPr wrap="square" rtlCol="0">
            <a:spAutoFit/>
          </a:bodyPr>
          <a:lstStyle/>
          <a:p>
            <a:r>
              <a:rPr lang="en-US" sz="1051" b="1" dirty="0"/>
              <a:t>Source: </a:t>
            </a:r>
            <a:r>
              <a:rPr lang="en-US" sz="1051" b="1" dirty="0">
                <a:hlinkClick r:id="rId4"/>
              </a:rPr>
              <a:t>Andrej Karpathy’s cs231n</a:t>
            </a:r>
            <a:endParaRPr lang="en-US" sz="1051" dirty="0"/>
          </a:p>
        </p:txBody>
      </p:sp>
      <p:sp>
        <p:nvSpPr>
          <p:cNvPr id="7" name="Rectangle 6">
            <a:extLst>
              <a:ext uri="{FF2B5EF4-FFF2-40B4-BE49-F238E27FC236}">
                <a16:creationId xmlns:a16="http://schemas.microsoft.com/office/drawing/2014/main" id="{AB7CA16A-CDFF-4444-AE51-1E60006ABCC4}"/>
              </a:ext>
            </a:extLst>
          </p:cNvPr>
          <p:cNvSpPr/>
          <p:nvPr/>
        </p:nvSpPr>
        <p:spPr>
          <a:xfrm>
            <a:off x="3049616" y="4774168"/>
            <a:ext cx="2587568" cy="369332"/>
          </a:xfrm>
          <a:prstGeom prst="rect">
            <a:avLst/>
          </a:prstGeom>
        </p:spPr>
        <p:txBody>
          <a:bodyPr wrap="none">
            <a:spAutoFit/>
          </a:bodyPr>
          <a:lstStyle/>
          <a:p>
            <a:r>
              <a:rPr lang="en-US" b="1" dirty="0"/>
              <a:t>Convnet Arrangement</a:t>
            </a:r>
            <a:endParaRPr lang="en-US" dirty="0"/>
          </a:p>
        </p:txBody>
      </p:sp>
    </p:spTree>
    <p:extLst>
      <p:ext uri="{BB962C8B-B14F-4D97-AF65-F5344CB8AC3E}">
        <p14:creationId xmlns:p14="http://schemas.microsoft.com/office/powerpoint/2010/main" val="1091129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65E2C-E1F6-8048-B08C-C08ACD3AA8A5}"/>
              </a:ext>
            </a:extLst>
          </p:cNvPr>
          <p:cNvSpPr>
            <a:spLocks noGrp="1"/>
          </p:cNvSpPr>
          <p:nvPr>
            <p:ph type="title"/>
          </p:nvPr>
        </p:nvSpPr>
        <p:spPr>
          <a:xfrm>
            <a:off x="609600" y="3073"/>
            <a:ext cx="7886700" cy="994172"/>
          </a:xfrm>
        </p:spPr>
        <p:txBody>
          <a:bodyPr/>
          <a:lstStyle/>
          <a:p>
            <a:r>
              <a:rPr lang="en-US" dirty="0"/>
              <a:t>Convolutional layer</a:t>
            </a:r>
          </a:p>
        </p:txBody>
      </p:sp>
      <p:sp>
        <p:nvSpPr>
          <p:cNvPr id="3" name="Content Placeholder 2">
            <a:extLst>
              <a:ext uri="{FF2B5EF4-FFF2-40B4-BE49-F238E27FC236}">
                <a16:creationId xmlns:a16="http://schemas.microsoft.com/office/drawing/2014/main" id="{05338A5A-8793-6B4D-9C25-9FF5CE289A05}"/>
              </a:ext>
            </a:extLst>
          </p:cNvPr>
          <p:cNvSpPr>
            <a:spLocks noGrp="1"/>
          </p:cNvSpPr>
          <p:nvPr>
            <p:ph idx="1"/>
          </p:nvPr>
        </p:nvSpPr>
        <p:spPr>
          <a:xfrm>
            <a:off x="533400" y="770603"/>
            <a:ext cx="8286751" cy="4122739"/>
          </a:xfrm>
        </p:spPr>
        <p:txBody>
          <a:bodyPr>
            <a:normAutofit/>
          </a:bodyPr>
          <a:lstStyle/>
          <a:p>
            <a:pPr>
              <a:lnSpc>
                <a:spcPct val="120000"/>
              </a:lnSpc>
              <a:spcBef>
                <a:spcPts val="0"/>
              </a:spcBef>
            </a:pPr>
            <a:r>
              <a:rPr lang="en-US" sz="1800" dirty="0"/>
              <a:t>Slide a kernel across the input image to get an output volume of activations.</a:t>
            </a:r>
          </a:p>
          <a:p>
            <a:pPr>
              <a:lnSpc>
                <a:spcPct val="120000"/>
              </a:lnSpc>
              <a:spcBef>
                <a:spcPts val="0"/>
              </a:spcBef>
            </a:pPr>
            <a:r>
              <a:rPr lang="en-US" sz="1800" dirty="0"/>
              <a:t>A </a:t>
            </a:r>
            <a:r>
              <a:rPr lang="en-US" sz="1800" b="1" dirty="0"/>
              <a:t>kernel</a:t>
            </a:r>
            <a:r>
              <a:rPr lang="en-US" sz="1800" dirty="0"/>
              <a:t> or </a:t>
            </a:r>
            <a:r>
              <a:rPr lang="en-US" sz="1800" b="1" dirty="0"/>
              <a:t>filter</a:t>
            </a:r>
            <a:r>
              <a:rPr lang="en-US" sz="1800" dirty="0"/>
              <a:t> is spatially small tensor that extends to full input depth.</a:t>
            </a:r>
          </a:p>
          <a:p>
            <a:pPr>
              <a:lnSpc>
                <a:spcPct val="120000"/>
              </a:lnSpc>
              <a:spcBef>
                <a:spcPts val="0"/>
              </a:spcBef>
            </a:pPr>
            <a:r>
              <a:rPr lang="en-US" sz="1800" dirty="0"/>
              <a:t>Each neuron in output is connected to a small patch in input.</a:t>
            </a:r>
          </a:p>
          <a:p>
            <a:r>
              <a:rPr lang="en-US" sz="1800" dirty="0"/>
              <a:t>multiple filters each learning different feature at a given layer.</a:t>
            </a:r>
          </a:p>
          <a:p>
            <a:endParaRPr lang="en-US" sz="1800" dirty="0"/>
          </a:p>
        </p:txBody>
      </p:sp>
      <p:pic>
        <p:nvPicPr>
          <p:cNvPr id="4" name="Picture 3">
            <a:extLst>
              <a:ext uri="{FF2B5EF4-FFF2-40B4-BE49-F238E27FC236}">
                <a16:creationId xmlns:a16="http://schemas.microsoft.com/office/drawing/2014/main" id="{BD6200A7-81E3-384A-A371-A362A0CEB9B7}"/>
              </a:ext>
            </a:extLst>
          </p:cNvPr>
          <p:cNvPicPr>
            <a:picLocks noChangeAspect="1"/>
          </p:cNvPicPr>
          <p:nvPr/>
        </p:nvPicPr>
        <p:blipFill>
          <a:blip r:embed="rId3"/>
          <a:stretch>
            <a:fillRect/>
          </a:stretch>
        </p:blipFill>
        <p:spPr>
          <a:xfrm>
            <a:off x="2318657" y="3028950"/>
            <a:ext cx="2463800" cy="1847850"/>
          </a:xfrm>
          <a:prstGeom prst="rect">
            <a:avLst/>
          </a:prstGeom>
        </p:spPr>
      </p:pic>
      <p:pic>
        <p:nvPicPr>
          <p:cNvPr id="5" name="Picture 4">
            <a:extLst>
              <a:ext uri="{FF2B5EF4-FFF2-40B4-BE49-F238E27FC236}">
                <a16:creationId xmlns:a16="http://schemas.microsoft.com/office/drawing/2014/main" id="{524A901D-AE4E-E248-A8AD-95DB350FE737}"/>
              </a:ext>
            </a:extLst>
          </p:cNvPr>
          <p:cNvPicPr>
            <a:picLocks noChangeAspect="1"/>
          </p:cNvPicPr>
          <p:nvPr/>
        </p:nvPicPr>
        <p:blipFill>
          <a:blip r:embed="rId4"/>
          <a:stretch>
            <a:fillRect/>
          </a:stretch>
        </p:blipFill>
        <p:spPr>
          <a:xfrm>
            <a:off x="5168900" y="3105150"/>
            <a:ext cx="1689100" cy="1786016"/>
          </a:xfrm>
          <a:prstGeom prst="rect">
            <a:avLst/>
          </a:prstGeom>
        </p:spPr>
      </p:pic>
    </p:spTree>
    <p:extLst>
      <p:ext uri="{BB962C8B-B14F-4D97-AF65-F5344CB8AC3E}">
        <p14:creationId xmlns:p14="http://schemas.microsoft.com/office/powerpoint/2010/main" val="2818852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additive="base">
                                        <p:cTn id="3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68101-2C87-E04D-AB23-0FC92D78DC03}"/>
              </a:ext>
            </a:extLst>
          </p:cNvPr>
          <p:cNvSpPr>
            <a:spLocks noGrp="1"/>
          </p:cNvSpPr>
          <p:nvPr>
            <p:ph type="title"/>
          </p:nvPr>
        </p:nvSpPr>
        <p:spPr>
          <a:xfrm>
            <a:off x="609600" y="0"/>
            <a:ext cx="7886700" cy="994172"/>
          </a:xfrm>
        </p:spPr>
        <p:txBody>
          <a:bodyPr/>
          <a:lstStyle/>
          <a:p>
            <a:r>
              <a:rPr lang="en-US" dirty="0"/>
              <a:t>Pooling</a:t>
            </a:r>
          </a:p>
        </p:txBody>
      </p:sp>
      <p:sp>
        <p:nvSpPr>
          <p:cNvPr id="3" name="Content Placeholder 2">
            <a:extLst>
              <a:ext uri="{FF2B5EF4-FFF2-40B4-BE49-F238E27FC236}">
                <a16:creationId xmlns:a16="http://schemas.microsoft.com/office/drawing/2014/main" id="{847BA015-E743-1F49-913B-B17B006AD199}"/>
              </a:ext>
            </a:extLst>
          </p:cNvPr>
          <p:cNvSpPr>
            <a:spLocks noGrp="1"/>
          </p:cNvSpPr>
          <p:nvPr>
            <p:ph idx="1"/>
          </p:nvPr>
        </p:nvSpPr>
        <p:spPr>
          <a:xfrm>
            <a:off x="609600" y="742950"/>
            <a:ext cx="8134351" cy="2822575"/>
          </a:xfrm>
        </p:spPr>
        <p:txBody>
          <a:bodyPr/>
          <a:lstStyle/>
          <a:p>
            <a:r>
              <a:rPr lang="en-US" sz="1800" dirty="0"/>
              <a:t>Down samples input to pick the most important features</a:t>
            </a:r>
          </a:p>
          <a:p>
            <a:r>
              <a:rPr lang="en-US" sz="1800" dirty="0"/>
              <a:t>Reduces spatial size, parameters and compute.</a:t>
            </a:r>
          </a:p>
          <a:p>
            <a:r>
              <a:rPr lang="en-US" sz="1800" dirty="0"/>
              <a:t>MAX, AVG, L2-NORM Pooling</a:t>
            </a:r>
            <a:endParaRPr lang="en-US" dirty="0"/>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F11266C4-63B6-B544-B4DF-0F7CA9175308}"/>
              </a:ext>
            </a:extLst>
          </p:cNvPr>
          <p:cNvPicPr>
            <a:picLocks noChangeAspect="1"/>
          </p:cNvPicPr>
          <p:nvPr/>
        </p:nvPicPr>
        <p:blipFill>
          <a:blip r:embed="rId3"/>
          <a:stretch>
            <a:fillRect/>
          </a:stretch>
        </p:blipFill>
        <p:spPr>
          <a:xfrm>
            <a:off x="746372" y="2682039"/>
            <a:ext cx="7194055" cy="2179721"/>
          </a:xfrm>
          <a:prstGeom prst="rect">
            <a:avLst/>
          </a:prstGeom>
        </p:spPr>
      </p:pic>
      <p:sp>
        <p:nvSpPr>
          <p:cNvPr id="6" name="TextBox 5">
            <a:extLst>
              <a:ext uri="{FF2B5EF4-FFF2-40B4-BE49-F238E27FC236}">
                <a16:creationId xmlns:a16="http://schemas.microsoft.com/office/drawing/2014/main" id="{AD7FFFB5-E775-344E-8919-3EFF91833AD4}"/>
              </a:ext>
            </a:extLst>
          </p:cNvPr>
          <p:cNvSpPr txBox="1"/>
          <p:nvPr/>
        </p:nvSpPr>
        <p:spPr>
          <a:xfrm>
            <a:off x="6477000" y="4906501"/>
            <a:ext cx="2667000" cy="254044"/>
          </a:xfrm>
          <a:prstGeom prst="rect">
            <a:avLst/>
          </a:prstGeom>
          <a:solidFill>
            <a:schemeClr val="bg2">
              <a:lumMod val="75000"/>
              <a:alpha val="56000"/>
            </a:schemeClr>
          </a:solidFill>
        </p:spPr>
        <p:txBody>
          <a:bodyPr wrap="square" rtlCol="0">
            <a:spAutoFit/>
          </a:bodyPr>
          <a:lstStyle/>
          <a:p>
            <a:r>
              <a:rPr lang="en-US" sz="1051" b="1" dirty="0"/>
              <a:t>Source: </a:t>
            </a:r>
            <a:r>
              <a:rPr lang="en-US" sz="1051" b="1" dirty="0">
                <a:hlinkClick r:id="rId4"/>
              </a:rPr>
              <a:t>Andrej Karpathy’s cs231n</a:t>
            </a:r>
            <a:endParaRPr lang="en-US" sz="1051" dirty="0"/>
          </a:p>
        </p:txBody>
      </p:sp>
    </p:spTree>
    <p:extLst>
      <p:ext uri="{BB962C8B-B14F-4D97-AF65-F5344CB8AC3E}">
        <p14:creationId xmlns:p14="http://schemas.microsoft.com/office/powerpoint/2010/main" val="903928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3347"/>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3495718"/>
            <a:ext cx="3683000" cy="433387"/>
          </a:xfrm>
        </p:spPr>
        <p:txBody>
          <a:bodyPr>
            <a:normAutofit/>
          </a:bodyPr>
          <a:lstStyle/>
          <a:p>
            <a:r>
              <a:rPr lang="en-US" b="1" dirty="0"/>
              <a:t>Naveen Swamy</a:t>
            </a:r>
          </a:p>
        </p:txBody>
      </p:sp>
      <p:sp>
        <p:nvSpPr>
          <p:cNvPr id="4" name="Text Placeholder 3"/>
          <p:cNvSpPr>
            <a:spLocks noGrp="1"/>
          </p:cNvSpPr>
          <p:nvPr>
            <p:ph type="body" sz="quarter" idx="12"/>
          </p:nvPr>
        </p:nvSpPr>
        <p:spPr>
          <a:xfrm>
            <a:off x="487902" y="1908230"/>
            <a:ext cx="8410295" cy="1235023"/>
          </a:xfrm>
        </p:spPr>
        <p:txBody>
          <a:bodyPr/>
          <a:lstStyle/>
          <a:p>
            <a:r>
              <a:rPr lang="en-US" sz="3600" dirty="0"/>
              <a:t>Deep Learning from Research to Production </a:t>
            </a:r>
            <a:r>
              <a:rPr lang="en-US" sz="3200" dirty="0"/>
              <a:t>using </a:t>
            </a:r>
            <a:r>
              <a:rPr lang="en-US" sz="3600" dirty="0"/>
              <a:t>Apache MXNet*</a:t>
            </a:r>
          </a:p>
          <a:p>
            <a:pPr algn="ctr"/>
            <a:endParaRPr lang="en-US" sz="2700" dirty="0"/>
          </a:p>
        </p:txBody>
      </p:sp>
      <p:sp>
        <p:nvSpPr>
          <p:cNvPr id="5" name="Text Placeholder 4"/>
          <p:cNvSpPr>
            <a:spLocks noGrp="1"/>
          </p:cNvSpPr>
          <p:nvPr>
            <p:ph type="body" sz="quarter" idx="13"/>
          </p:nvPr>
        </p:nvSpPr>
        <p:spPr>
          <a:xfrm>
            <a:off x="444502" y="3929105"/>
            <a:ext cx="2413001" cy="487849"/>
          </a:xfrm>
        </p:spPr>
        <p:txBody>
          <a:bodyPr>
            <a:normAutofit fontScale="62500" lnSpcReduction="20000"/>
          </a:bodyPr>
          <a:lstStyle/>
          <a:p>
            <a:r>
              <a:rPr lang="en-US" dirty="0"/>
              <a:t>Senior Software Engineer</a:t>
            </a:r>
          </a:p>
          <a:p>
            <a:r>
              <a:rPr lang="en-US" dirty="0"/>
              <a:t>Amazon AI</a:t>
            </a:r>
          </a:p>
        </p:txBody>
      </p:sp>
      <p:pic>
        <p:nvPicPr>
          <p:cNvPr id="6" name="Picture 5">
            <a:extLst>
              <a:ext uri="{FF2B5EF4-FFF2-40B4-BE49-F238E27FC236}">
                <a16:creationId xmlns:a16="http://schemas.microsoft.com/office/drawing/2014/main" id="{DFC1EB84-A323-E74B-9C8B-F1B1FDCEB430}"/>
              </a:ext>
            </a:extLst>
          </p:cNvPr>
          <p:cNvPicPr>
            <a:picLocks noChangeAspect="1"/>
          </p:cNvPicPr>
          <p:nvPr/>
        </p:nvPicPr>
        <p:blipFill>
          <a:blip r:embed="rId3"/>
          <a:stretch>
            <a:fillRect/>
          </a:stretch>
        </p:blipFill>
        <p:spPr>
          <a:xfrm>
            <a:off x="7391400" y="4657803"/>
            <a:ext cx="1717139" cy="428547"/>
          </a:xfrm>
          <a:prstGeom prst="rect">
            <a:avLst/>
          </a:prstGeom>
          <a:solidFill>
            <a:schemeClr val="bg2">
              <a:lumMod val="75000"/>
              <a:alpha val="41000"/>
            </a:schemeClr>
          </a:solidFill>
        </p:spPr>
      </p:pic>
      <p:sp>
        <p:nvSpPr>
          <p:cNvPr id="7" name="TextBox 6">
            <a:extLst>
              <a:ext uri="{FF2B5EF4-FFF2-40B4-BE49-F238E27FC236}">
                <a16:creationId xmlns:a16="http://schemas.microsoft.com/office/drawing/2014/main" id="{09DE4594-A09E-9348-B81B-E1B2D754F671}"/>
              </a:ext>
            </a:extLst>
          </p:cNvPr>
          <p:cNvSpPr txBox="1"/>
          <p:nvPr/>
        </p:nvSpPr>
        <p:spPr>
          <a:xfrm flipH="1">
            <a:off x="7162800" y="4505158"/>
            <a:ext cx="308255" cy="646331"/>
          </a:xfrm>
          <a:prstGeom prst="rect">
            <a:avLst/>
          </a:prstGeom>
          <a:noFill/>
        </p:spPr>
        <p:txBody>
          <a:bodyPr wrap="square" rtlCol="0">
            <a:spAutoFit/>
          </a:bodyPr>
          <a:lstStyle/>
          <a:p>
            <a:r>
              <a:rPr lang="en-US" sz="3600" dirty="0"/>
              <a:t>*</a:t>
            </a:r>
          </a:p>
        </p:txBody>
      </p:sp>
      <p:pic>
        <p:nvPicPr>
          <p:cNvPr id="12" name="Picture 11">
            <a:extLst>
              <a:ext uri="{FF2B5EF4-FFF2-40B4-BE49-F238E27FC236}">
                <a16:creationId xmlns:a16="http://schemas.microsoft.com/office/drawing/2014/main" id="{34D85D20-28F8-BA40-8FE8-E041944A256F}"/>
              </a:ext>
            </a:extLst>
          </p:cNvPr>
          <p:cNvPicPr>
            <a:picLocks noChangeAspect="1"/>
          </p:cNvPicPr>
          <p:nvPr/>
        </p:nvPicPr>
        <p:blipFill>
          <a:blip r:embed="rId4"/>
          <a:stretch>
            <a:fillRect/>
          </a:stretch>
        </p:blipFill>
        <p:spPr>
          <a:xfrm>
            <a:off x="533400" y="4552950"/>
            <a:ext cx="1524000" cy="520700"/>
          </a:xfrm>
          <a:prstGeom prst="rect">
            <a:avLst/>
          </a:prstGeom>
        </p:spPr>
      </p:pic>
    </p:spTree>
    <p:extLst>
      <p:ext uri="{BB962C8B-B14F-4D97-AF65-F5344CB8AC3E}">
        <p14:creationId xmlns:p14="http://schemas.microsoft.com/office/powerpoint/2010/main" val="417474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6400E44-1438-9946-98CB-4374F6D07093}"/>
              </a:ext>
            </a:extLst>
          </p:cNvPr>
          <p:cNvSpPr>
            <a:spLocks noGrp="1"/>
          </p:cNvSpPr>
          <p:nvPr>
            <p:ph type="title"/>
          </p:nvPr>
        </p:nvSpPr>
        <p:spPr>
          <a:xfrm>
            <a:off x="400050" y="245864"/>
            <a:ext cx="7886700" cy="994172"/>
          </a:xfrm>
        </p:spPr>
        <p:txBody>
          <a:bodyPr/>
          <a:lstStyle/>
          <a:p>
            <a:r>
              <a:rPr lang="en-US" dirty="0"/>
              <a:t>Outline</a:t>
            </a:r>
          </a:p>
        </p:txBody>
      </p:sp>
      <p:sp>
        <p:nvSpPr>
          <p:cNvPr id="9" name="TextBox 8">
            <a:extLst>
              <a:ext uri="{FF2B5EF4-FFF2-40B4-BE49-F238E27FC236}">
                <a16:creationId xmlns:a16="http://schemas.microsoft.com/office/drawing/2014/main" id="{6E40E214-ADA1-F541-8D96-205A5073A61C}"/>
              </a:ext>
            </a:extLst>
          </p:cNvPr>
          <p:cNvSpPr txBox="1"/>
          <p:nvPr/>
        </p:nvSpPr>
        <p:spPr>
          <a:xfrm>
            <a:off x="514350" y="1476213"/>
            <a:ext cx="7943851" cy="3145926"/>
          </a:xfrm>
          <a:prstGeom prst="rect">
            <a:avLst/>
          </a:prstGeom>
          <a:noFill/>
        </p:spPr>
        <p:txBody>
          <a:bodyPr wrap="square" rtlCol="0">
            <a:spAutoFit/>
          </a:bodyPr>
          <a:lstStyle/>
          <a:p>
            <a:pPr marL="428615" indent="-428615">
              <a:lnSpc>
                <a:spcPct val="150000"/>
              </a:lnSpc>
              <a:buFont typeface="Arial" panose="020B0604020202020204" pitchFamily="34" charset="0"/>
              <a:buChar char="•"/>
            </a:pPr>
            <a:r>
              <a:rPr lang="en-US" sz="2700" dirty="0">
                <a:solidFill>
                  <a:schemeClr val="bg1">
                    <a:alpha val="58000"/>
                  </a:schemeClr>
                </a:solidFill>
              </a:rPr>
              <a:t>Review of Deep Learning</a:t>
            </a:r>
          </a:p>
          <a:p>
            <a:pPr marL="428615" indent="-428615">
              <a:lnSpc>
                <a:spcPct val="150000"/>
              </a:lnSpc>
              <a:buFont typeface="Arial" panose="020B0604020202020204" pitchFamily="34" charset="0"/>
              <a:buChar char="•"/>
            </a:pPr>
            <a:r>
              <a:rPr lang="en-US" sz="2700" dirty="0">
                <a:solidFill>
                  <a:schemeClr val="bg1">
                    <a:alpha val="58000"/>
                  </a:schemeClr>
                </a:solidFill>
              </a:rPr>
              <a:t>DL in Computer Vision</a:t>
            </a:r>
          </a:p>
          <a:p>
            <a:pPr marL="428615" indent="-428615">
              <a:lnSpc>
                <a:spcPct val="150000"/>
              </a:lnSpc>
              <a:buFont typeface="Arial" panose="020B0604020202020204" pitchFamily="34" charset="0"/>
              <a:buChar char="•"/>
            </a:pPr>
            <a:r>
              <a:rPr lang="en-US" sz="2700" dirty="0"/>
              <a:t>Apache MXNet Framework</a:t>
            </a:r>
            <a:endParaRPr lang="en-US" sz="2700" dirty="0">
              <a:solidFill>
                <a:schemeClr val="bg1">
                  <a:alpha val="58000"/>
                </a:schemeClr>
              </a:solidFill>
            </a:endParaRPr>
          </a:p>
          <a:p>
            <a:pPr marL="428615" indent="-428615">
              <a:lnSpc>
                <a:spcPct val="150000"/>
              </a:lnSpc>
              <a:buFont typeface="Arial" panose="020B0604020202020204" pitchFamily="34" charset="0"/>
              <a:buChar char="•"/>
            </a:pPr>
            <a:r>
              <a:rPr lang="en-US" sz="2700" dirty="0"/>
              <a:t>Deep Learning Inference</a:t>
            </a:r>
          </a:p>
          <a:p>
            <a:pPr marL="428615" indent="-428615">
              <a:lnSpc>
                <a:spcPct val="150000"/>
              </a:lnSpc>
              <a:buFont typeface="Arial" panose="020B0604020202020204" pitchFamily="34" charset="0"/>
              <a:buChar char="•"/>
            </a:pPr>
            <a:endParaRPr lang="en-US" sz="2700" dirty="0">
              <a:solidFill>
                <a:schemeClr val="bg1">
                  <a:alpha val="58000"/>
                </a:schemeClr>
              </a:solidFill>
            </a:endParaRPr>
          </a:p>
        </p:txBody>
      </p:sp>
    </p:spTree>
    <p:extLst>
      <p:ext uri="{BB962C8B-B14F-4D97-AF65-F5344CB8AC3E}">
        <p14:creationId xmlns:p14="http://schemas.microsoft.com/office/powerpoint/2010/main" val="2757869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17" name="Title 1">
            <a:extLst>
              <a:ext uri="{FF2B5EF4-FFF2-40B4-BE49-F238E27FC236}">
                <a16:creationId xmlns:a16="http://schemas.microsoft.com/office/drawing/2014/main" id="{5E749BBA-35B7-4B4A-A0E0-6CF7C024FDDA}"/>
              </a:ext>
            </a:extLst>
          </p:cNvPr>
          <p:cNvSpPr txBox="1">
            <a:spLocks/>
          </p:cNvSpPr>
          <p:nvPr/>
        </p:nvSpPr>
        <p:spPr>
          <a:xfrm>
            <a:off x="533400" y="320628"/>
            <a:ext cx="6073843" cy="84464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sz="3600" b="1" dirty="0">
                <a:solidFill>
                  <a:schemeClr val="tx1"/>
                </a:solidFill>
              </a:rPr>
              <a:t>Apache </a:t>
            </a:r>
            <a:r>
              <a:rPr lang="en-US" sz="3600" b="1" dirty="0" err="1">
                <a:solidFill>
                  <a:schemeClr val="tx1"/>
                </a:solidFill>
              </a:rPr>
              <a:t>MXNet</a:t>
            </a:r>
            <a:r>
              <a:rPr lang="en-US" sz="3600" b="1" dirty="0">
                <a:solidFill>
                  <a:schemeClr val="tx1"/>
                </a:solidFill>
              </a:rPr>
              <a:t> - Background</a:t>
            </a:r>
          </a:p>
        </p:txBody>
      </p:sp>
      <p:sp>
        <p:nvSpPr>
          <p:cNvPr id="11" name="TextBox 10">
            <a:extLst>
              <a:ext uri="{FF2B5EF4-FFF2-40B4-BE49-F238E27FC236}">
                <a16:creationId xmlns:a16="http://schemas.microsoft.com/office/drawing/2014/main" id="{E102451A-31AB-6E41-BB59-24D451B9EF8E}"/>
              </a:ext>
            </a:extLst>
          </p:cNvPr>
          <p:cNvSpPr txBox="1"/>
          <p:nvPr/>
        </p:nvSpPr>
        <p:spPr>
          <a:xfrm>
            <a:off x="631761" y="1174193"/>
            <a:ext cx="6148425" cy="3360600"/>
          </a:xfrm>
          <a:prstGeom prst="rect">
            <a:avLst/>
          </a:prstGeom>
          <a:noFill/>
        </p:spPr>
        <p:txBody>
          <a:bodyPr wrap="square" rtlCol="0">
            <a:spAutoFit/>
          </a:bodyPr>
          <a:lstStyle/>
          <a:p>
            <a:pPr marL="342891" indent="-342891">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Apache (incubating) open source project</a:t>
            </a:r>
          </a:p>
          <a:p>
            <a:pPr marL="342891" indent="-342891">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Framework for building and training DNNs</a:t>
            </a:r>
          </a:p>
          <a:p>
            <a:pPr marL="342891" indent="-342891">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Created by academia (CMU and UW)</a:t>
            </a:r>
          </a:p>
          <a:p>
            <a:pPr marL="342891" indent="-342891">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Adopted by AWS as DNN framework of choice, Nov 2016 </a:t>
            </a:r>
          </a:p>
        </p:txBody>
      </p:sp>
      <p:sp>
        <p:nvSpPr>
          <p:cNvPr id="2" name="Rectangle 1">
            <a:extLst>
              <a:ext uri="{FF2B5EF4-FFF2-40B4-BE49-F238E27FC236}">
                <a16:creationId xmlns:a16="http://schemas.microsoft.com/office/drawing/2014/main" id="{E2358D5A-69C3-0040-9E59-513A49CC3E7A}"/>
              </a:ext>
            </a:extLst>
          </p:cNvPr>
          <p:cNvSpPr/>
          <p:nvPr/>
        </p:nvSpPr>
        <p:spPr>
          <a:xfrm>
            <a:off x="6083663" y="2495550"/>
            <a:ext cx="3212739" cy="400110"/>
          </a:xfrm>
          <a:prstGeom prst="rect">
            <a:avLst/>
          </a:prstGeom>
        </p:spPr>
        <p:txBody>
          <a:bodyPr wrap="none">
            <a:spAutoFit/>
          </a:bodyPr>
          <a:lstStyle/>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rId4"/>
              </a:rPr>
              <a:t>http://mxnet.apache.org</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endParaRPr lang="en-US" sz="2000" dirty="0"/>
          </a:p>
        </p:txBody>
      </p:sp>
      <p:pic>
        <p:nvPicPr>
          <p:cNvPr id="10" name="Picture 9">
            <a:extLst>
              <a:ext uri="{FF2B5EF4-FFF2-40B4-BE49-F238E27FC236}">
                <a16:creationId xmlns:a16="http://schemas.microsoft.com/office/drawing/2014/main" id="{4F89CDC8-D017-A144-B585-8657097834FF}"/>
              </a:ext>
            </a:extLst>
          </p:cNvPr>
          <p:cNvPicPr>
            <a:picLocks noChangeAspect="1"/>
          </p:cNvPicPr>
          <p:nvPr/>
        </p:nvPicPr>
        <p:blipFill>
          <a:blip r:embed="rId5"/>
          <a:stretch>
            <a:fillRect/>
          </a:stretch>
        </p:blipFill>
        <p:spPr>
          <a:xfrm>
            <a:off x="6781800" y="1974851"/>
            <a:ext cx="1524000" cy="520700"/>
          </a:xfrm>
          <a:prstGeom prst="rect">
            <a:avLst/>
          </a:prstGeom>
        </p:spPr>
      </p:pic>
    </p:spTree>
    <p:extLst>
      <p:ext uri="{BB962C8B-B14F-4D97-AF65-F5344CB8AC3E}">
        <p14:creationId xmlns:p14="http://schemas.microsoft.com/office/powerpoint/2010/main" val="4275771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71090-9970-7845-A271-55B7849D9F0B}"/>
              </a:ext>
            </a:extLst>
          </p:cNvPr>
          <p:cNvSpPr>
            <a:spLocks noGrp="1"/>
          </p:cNvSpPr>
          <p:nvPr>
            <p:ph type="title"/>
          </p:nvPr>
        </p:nvSpPr>
        <p:spPr>
          <a:xfrm>
            <a:off x="609600" y="0"/>
            <a:ext cx="7886700" cy="994172"/>
          </a:xfrm>
        </p:spPr>
        <p:txBody>
          <a:bodyPr>
            <a:normAutofit/>
          </a:bodyPr>
          <a:lstStyle/>
          <a:p>
            <a:r>
              <a:rPr lang="en-US" sz="2800" b="1" dirty="0"/>
              <a:t>Why MXNet</a:t>
            </a:r>
          </a:p>
        </p:txBody>
      </p:sp>
      <p:pic>
        <p:nvPicPr>
          <p:cNvPr id="10" name="Picture 9">
            <a:extLst>
              <a:ext uri="{FF2B5EF4-FFF2-40B4-BE49-F238E27FC236}">
                <a16:creationId xmlns:a16="http://schemas.microsoft.com/office/drawing/2014/main" id="{536D3520-031A-4B42-8FB5-D080D8C901AF}"/>
              </a:ext>
            </a:extLst>
          </p:cNvPr>
          <p:cNvPicPr>
            <a:picLocks noChangeAspect="1"/>
          </p:cNvPicPr>
          <p:nvPr/>
        </p:nvPicPr>
        <p:blipFill>
          <a:blip r:embed="rId3"/>
          <a:stretch>
            <a:fillRect/>
          </a:stretch>
        </p:blipFill>
        <p:spPr>
          <a:xfrm>
            <a:off x="742951" y="990600"/>
            <a:ext cx="6153151" cy="398145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12700">
            <a:solidFill>
              <a:schemeClr val="accent1">
                <a:lumMod val="50000"/>
              </a:schemeClr>
            </a:solidFill>
          </a:ln>
        </p:spPr>
      </p:pic>
      <p:pic>
        <p:nvPicPr>
          <p:cNvPr id="4" name="Picture 3">
            <a:extLst>
              <a:ext uri="{FF2B5EF4-FFF2-40B4-BE49-F238E27FC236}">
                <a16:creationId xmlns:a16="http://schemas.microsoft.com/office/drawing/2014/main" id="{5B870FD7-550D-2743-9149-78814C01B9E2}"/>
              </a:ext>
            </a:extLst>
          </p:cNvPr>
          <p:cNvPicPr>
            <a:picLocks noChangeAspect="1"/>
          </p:cNvPicPr>
          <p:nvPr/>
        </p:nvPicPr>
        <p:blipFill>
          <a:blip r:embed="rId4"/>
          <a:stretch>
            <a:fillRect/>
          </a:stretch>
        </p:blipFill>
        <p:spPr>
          <a:xfrm>
            <a:off x="7315200" y="2463801"/>
            <a:ext cx="1524000" cy="520700"/>
          </a:xfrm>
          <a:prstGeom prst="rect">
            <a:avLst/>
          </a:prstGeom>
        </p:spPr>
      </p:pic>
    </p:spTree>
    <p:extLst>
      <p:ext uri="{BB962C8B-B14F-4D97-AF65-F5344CB8AC3E}">
        <p14:creationId xmlns:p14="http://schemas.microsoft.com/office/powerpoint/2010/main" val="2609388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a:xfrm>
            <a:off x="2" y="172265"/>
            <a:ext cx="9144001" cy="507831"/>
          </a:xfrm>
          <a:prstGeom prst="rect">
            <a:avLst/>
          </a:prstGeom>
          <a:noFill/>
        </p:spPr>
        <p:txBody>
          <a:bodyPr wrap="square">
            <a:spAutoFit/>
          </a:bodyPr>
          <a:lstStyle/>
          <a:p>
            <a:pPr algn="ctr"/>
            <a:r>
              <a:rPr lang="en-US" sz="2700"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Apache MXNet Customer Momentum</a:t>
            </a:r>
          </a:p>
        </p:txBody>
      </p:sp>
      <p:pic>
        <p:nvPicPr>
          <p:cNvPr id="1026" name="Picture 2" descr="Image result for curalate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0673" y="3068364"/>
            <a:ext cx="1550323" cy="91469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carnegie mellon university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0145"/>
          <a:stretch/>
        </p:blipFill>
        <p:spPr bwMode="auto">
          <a:xfrm>
            <a:off x="7900947" y="2439330"/>
            <a:ext cx="879615" cy="5411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www.gumgum.com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1475" y="1565895"/>
            <a:ext cx="1226213" cy="6897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43727" y="1593190"/>
            <a:ext cx="1104716" cy="611679"/>
          </a:xfrm>
          <a:prstGeom prst="rect">
            <a:avLst/>
          </a:prstGeom>
        </p:spPr>
      </p:pic>
      <p:pic>
        <p:nvPicPr>
          <p:cNvPr id="14" name="Picture 13"/>
          <p:cNvPicPr>
            <a:picLocks noChangeAspect="1"/>
          </p:cNvPicPr>
          <p:nvPr/>
        </p:nvPicPr>
        <p:blipFill>
          <a:blip r:embed="rId7"/>
          <a:stretch>
            <a:fillRect/>
          </a:stretch>
        </p:blipFill>
        <p:spPr>
          <a:xfrm>
            <a:off x="369806" y="2306516"/>
            <a:ext cx="941759" cy="584883"/>
          </a:xfrm>
          <a:prstGeom prst="rect">
            <a:avLst/>
          </a:prstGeom>
        </p:spPr>
      </p:pic>
      <p:pic>
        <p:nvPicPr>
          <p:cNvPr id="15" name="Picture 14"/>
          <p:cNvPicPr>
            <a:picLocks noChangeAspect="1"/>
          </p:cNvPicPr>
          <p:nvPr/>
        </p:nvPicPr>
        <p:blipFill>
          <a:blip r:embed="rId8"/>
          <a:stretch>
            <a:fillRect/>
          </a:stretch>
        </p:blipFill>
        <p:spPr>
          <a:xfrm>
            <a:off x="1994699" y="1747497"/>
            <a:ext cx="1183780" cy="294631"/>
          </a:xfrm>
          <a:prstGeom prst="rect">
            <a:avLst/>
          </a:prstGeom>
        </p:spPr>
      </p:pic>
      <p:pic>
        <p:nvPicPr>
          <p:cNvPr id="1042" name="Picture 18" descr="Image result for nttdocom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7826" y="575142"/>
            <a:ext cx="1049171" cy="104917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borealis AI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95535" y="2509532"/>
            <a:ext cx="1652384" cy="3658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71818" y="2439563"/>
            <a:ext cx="1663179" cy="434437"/>
          </a:xfrm>
          <a:prstGeom prst="rect">
            <a:avLst/>
          </a:prstGeom>
        </p:spPr>
      </p:pic>
      <p:pic>
        <p:nvPicPr>
          <p:cNvPr id="4" name="Picture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75046" y="1421447"/>
            <a:ext cx="1005515" cy="1005515"/>
          </a:xfrm>
          <a:prstGeom prst="rect">
            <a:avLst/>
          </a:prstGeom>
        </p:spPr>
      </p:pic>
      <p:pic>
        <p:nvPicPr>
          <p:cNvPr id="5" name="Picture 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289305" y="2439330"/>
            <a:ext cx="1226213" cy="421219"/>
          </a:xfrm>
          <a:prstGeom prst="rect">
            <a:avLst/>
          </a:prstGeom>
        </p:spPr>
      </p:pic>
      <p:pic>
        <p:nvPicPr>
          <p:cNvPr id="6" name="Picture 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667731" y="2516514"/>
            <a:ext cx="886157" cy="366279"/>
          </a:xfrm>
          <a:prstGeom prst="rect">
            <a:avLst/>
          </a:prstGeom>
        </p:spPr>
      </p:pic>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42726" y="776446"/>
            <a:ext cx="1197403" cy="736863"/>
          </a:xfrm>
          <a:prstGeom prst="rect">
            <a:avLst/>
          </a:prstGeom>
        </p:spPr>
      </p:pic>
      <p:pic>
        <p:nvPicPr>
          <p:cNvPr id="22" name="Picture 21">
            <a:hlinkClick r:id="rId16"/>
          </p:cNvPr>
          <p:cNvPicPr>
            <a:picLocks noChangeAspect="1"/>
          </p:cNvPicPr>
          <p:nvPr/>
        </p:nvPicPr>
        <p:blipFill>
          <a:blip r:embed="rId17"/>
          <a:stretch>
            <a:fillRect/>
          </a:stretch>
        </p:blipFill>
        <p:spPr>
          <a:xfrm>
            <a:off x="440574" y="1754284"/>
            <a:ext cx="1183783" cy="294631"/>
          </a:xfrm>
          <a:prstGeom prst="rect">
            <a:avLst/>
          </a:prstGeom>
        </p:spPr>
      </p:pic>
      <p:pic>
        <p:nvPicPr>
          <p:cNvPr id="23" name="Picture 16" descr="Image result for wolfram logo"/>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74879" y="1564209"/>
            <a:ext cx="790161" cy="6222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353267" y="3226658"/>
            <a:ext cx="699789" cy="699789"/>
          </a:xfrm>
          <a:prstGeom prst="rect">
            <a:avLst/>
          </a:prstGeom>
        </p:spPr>
      </p:pic>
      <p:pic>
        <p:nvPicPr>
          <p:cNvPr id="10" name="Picture 9">
            <a:extLst>
              <a:ext uri="{FF2B5EF4-FFF2-40B4-BE49-F238E27FC236}">
                <a16:creationId xmlns:a16="http://schemas.microsoft.com/office/drawing/2014/main" id="{86AD7699-847D-2A42-826B-B865DA4AF8F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01543" y="3240516"/>
            <a:ext cx="810021" cy="711735"/>
          </a:xfrm>
          <a:prstGeom prst="rect">
            <a:avLst/>
          </a:prstGeom>
        </p:spPr>
      </p:pic>
      <p:pic>
        <p:nvPicPr>
          <p:cNvPr id="18" name="Picture 17">
            <a:extLst>
              <a:ext uri="{FF2B5EF4-FFF2-40B4-BE49-F238E27FC236}">
                <a16:creationId xmlns:a16="http://schemas.microsoft.com/office/drawing/2014/main" id="{3D793AC5-AF6A-5C4A-9586-C948F465A0B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94702" y="820816"/>
            <a:ext cx="973527" cy="642257"/>
          </a:xfrm>
          <a:prstGeom prst="rect">
            <a:avLst/>
          </a:prstGeom>
        </p:spPr>
      </p:pic>
      <p:pic>
        <p:nvPicPr>
          <p:cNvPr id="20" name="Picture 19">
            <a:extLst>
              <a:ext uri="{FF2B5EF4-FFF2-40B4-BE49-F238E27FC236}">
                <a16:creationId xmlns:a16="http://schemas.microsoft.com/office/drawing/2014/main" id="{6CECF410-0521-2641-8283-85F8C9ED920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51095" y="3325140"/>
            <a:ext cx="1566593" cy="341947"/>
          </a:xfrm>
          <a:prstGeom prst="rect">
            <a:avLst/>
          </a:prstGeom>
        </p:spPr>
      </p:pic>
      <p:pic>
        <p:nvPicPr>
          <p:cNvPr id="24" name="Picture 23">
            <a:extLst>
              <a:ext uri="{FF2B5EF4-FFF2-40B4-BE49-F238E27FC236}">
                <a16:creationId xmlns:a16="http://schemas.microsoft.com/office/drawing/2014/main" id="{131668B5-D1D9-9745-B47C-3CBB62F0824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98537" y="4211684"/>
            <a:ext cx="1326493" cy="660436"/>
          </a:xfrm>
          <a:prstGeom prst="rect">
            <a:avLst/>
          </a:prstGeom>
        </p:spPr>
      </p:pic>
      <p:pic>
        <p:nvPicPr>
          <p:cNvPr id="28" name="Picture 27">
            <a:extLst>
              <a:ext uri="{FF2B5EF4-FFF2-40B4-BE49-F238E27FC236}">
                <a16:creationId xmlns:a16="http://schemas.microsoft.com/office/drawing/2014/main" id="{8012D3E9-343D-8F47-B5C6-605B7039FC2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36517" y="786048"/>
            <a:ext cx="1253793" cy="771083"/>
          </a:xfrm>
          <a:prstGeom prst="rect">
            <a:avLst/>
          </a:prstGeom>
        </p:spPr>
      </p:pic>
      <p:pic>
        <p:nvPicPr>
          <p:cNvPr id="30" name="Picture 29">
            <a:extLst>
              <a:ext uri="{FF2B5EF4-FFF2-40B4-BE49-F238E27FC236}">
                <a16:creationId xmlns:a16="http://schemas.microsoft.com/office/drawing/2014/main" id="{414F3DF4-937F-DD46-BEB9-0EECED6E864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299942" y="730434"/>
            <a:ext cx="1536716" cy="605243"/>
          </a:xfrm>
          <a:prstGeom prst="rect">
            <a:avLst/>
          </a:prstGeom>
        </p:spPr>
      </p:pic>
      <p:pic>
        <p:nvPicPr>
          <p:cNvPr id="32" name="Picture 31">
            <a:extLst>
              <a:ext uri="{FF2B5EF4-FFF2-40B4-BE49-F238E27FC236}">
                <a16:creationId xmlns:a16="http://schemas.microsoft.com/office/drawing/2014/main" id="{A784FAAE-CBD7-6E47-B0E1-2D6CE2631D1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273353" y="3275953"/>
            <a:ext cx="1417515" cy="383111"/>
          </a:xfrm>
          <a:prstGeom prst="rect">
            <a:avLst/>
          </a:prstGeom>
        </p:spPr>
      </p:pic>
      <p:pic>
        <p:nvPicPr>
          <p:cNvPr id="12" name="Picture 11">
            <a:extLst>
              <a:ext uri="{FF2B5EF4-FFF2-40B4-BE49-F238E27FC236}">
                <a16:creationId xmlns:a16="http://schemas.microsoft.com/office/drawing/2014/main" id="{F58026E8-BD4C-1B41-9786-E441295FA51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261228" y="4321112"/>
            <a:ext cx="1284575" cy="321755"/>
          </a:xfrm>
          <a:prstGeom prst="rect">
            <a:avLst/>
          </a:prstGeom>
        </p:spPr>
      </p:pic>
      <p:pic>
        <p:nvPicPr>
          <p:cNvPr id="17" name="Picture 16">
            <a:extLst>
              <a:ext uri="{FF2B5EF4-FFF2-40B4-BE49-F238E27FC236}">
                <a16:creationId xmlns:a16="http://schemas.microsoft.com/office/drawing/2014/main" id="{68F964D7-9486-1B43-9F4A-78C38F8A33A7}"/>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706730" y="4074465"/>
            <a:ext cx="887703" cy="887703"/>
          </a:xfrm>
          <a:prstGeom prst="rect">
            <a:avLst/>
          </a:prstGeom>
        </p:spPr>
      </p:pic>
      <p:pic>
        <p:nvPicPr>
          <p:cNvPr id="21" name="Picture 20">
            <a:extLst>
              <a:ext uri="{FF2B5EF4-FFF2-40B4-BE49-F238E27FC236}">
                <a16:creationId xmlns:a16="http://schemas.microsoft.com/office/drawing/2014/main" id="{8217D1BE-BBD0-1946-9E4B-98CB65E2D7D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50544" y="4230588"/>
            <a:ext cx="1858451" cy="311315"/>
          </a:xfrm>
          <a:prstGeom prst="rect">
            <a:avLst/>
          </a:prstGeom>
        </p:spPr>
      </p:pic>
      <p:pic>
        <p:nvPicPr>
          <p:cNvPr id="26" name="Picture 25">
            <a:extLst>
              <a:ext uri="{FF2B5EF4-FFF2-40B4-BE49-F238E27FC236}">
                <a16:creationId xmlns:a16="http://schemas.microsoft.com/office/drawing/2014/main" id="{F9567B85-0E35-6F4A-985C-C1987FA687F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930847" y="4161330"/>
            <a:ext cx="1688399" cy="441581"/>
          </a:xfrm>
          <a:prstGeom prst="rect">
            <a:avLst/>
          </a:prstGeom>
        </p:spPr>
      </p:pic>
      <p:pic>
        <p:nvPicPr>
          <p:cNvPr id="29" name="Picture 28">
            <a:extLst>
              <a:ext uri="{FF2B5EF4-FFF2-40B4-BE49-F238E27FC236}">
                <a16:creationId xmlns:a16="http://schemas.microsoft.com/office/drawing/2014/main" id="{05C575C0-B233-CD4C-B1B1-1D86AA5307EA}"/>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528260" y="3183880"/>
            <a:ext cx="1458019" cy="664831"/>
          </a:xfrm>
          <a:prstGeom prst="rect">
            <a:avLst/>
          </a:prstGeom>
        </p:spPr>
      </p:pic>
      <p:pic>
        <p:nvPicPr>
          <p:cNvPr id="33" name="Picture 32">
            <a:extLst>
              <a:ext uri="{FF2B5EF4-FFF2-40B4-BE49-F238E27FC236}">
                <a16:creationId xmlns:a16="http://schemas.microsoft.com/office/drawing/2014/main" id="{36738225-4FC4-D64D-84FA-86F3BC189614}"/>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714115" y="955304"/>
            <a:ext cx="1373824" cy="296315"/>
          </a:xfrm>
          <a:prstGeom prst="rect">
            <a:avLst/>
          </a:prstGeom>
        </p:spPr>
      </p:pic>
    </p:spTree>
    <p:extLst>
      <p:ext uri="{BB962C8B-B14F-4D97-AF65-F5344CB8AC3E}">
        <p14:creationId xmlns:p14="http://schemas.microsoft.com/office/powerpoint/2010/main" val="220088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E9425C-F7C9-B74C-86BB-4F5E9CB4215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FE54E104-C384-004D-B348-5303D2A88211}"/>
              </a:ext>
            </a:extLst>
          </p:cNvPr>
          <p:cNvSpPr/>
          <p:nvPr/>
        </p:nvSpPr>
        <p:spPr>
          <a:xfrm>
            <a:off x="394855" y="1122220"/>
            <a:ext cx="1883312" cy="66501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Simple, Easy-to-Understand Code</a:t>
            </a:r>
          </a:p>
        </p:txBody>
      </p:sp>
      <p:sp>
        <p:nvSpPr>
          <p:cNvPr id="5" name="Rectangle 4">
            <a:extLst>
              <a:ext uri="{FF2B5EF4-FFF2-40B4-BE49-F238E27FC236}">
                <a16:creationId xmlns:a16="http://schemas.microsoft.com/office/drawing/2014/main" id="{00503330-B9DB-7449-A69E-517FE9BBE4D0}"/>
              </a:ext>
            </a:extLst>
          </p:cNvPr>
          <p:cNvSpPr/>
          <p:nvPr/>
        </p:nvSpPr>
        <p:spPr>
          <a:xfrm>
            <a:off x="394856" y="2060867"/>
            <a:ext cx="1929247" cy="66501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Flexible, Imperative Structure</a:t>
            </a:r>
          </a:p>
        </p:txBody>
      </p:sp>
      <p:sp>
        <p:nvSpPr>
          <p:cNvPr id="6" name="Rectangle 5">
            <a:extLst>
              <a:ext uri="{FF2B5EF4-FFF2-40B4-BE49-F238E27FC236}">
                <a16:creationId xmlns:a16="http://schemas.microsoft.com/office/drawing/2014/main" id="{3D6A53C1-051A-4041-9404-4D6C3997E62E}"/>
              </a:ext>
            </a:extLst>
          </p:cNvPr>
          <p:cNvSpPr/>
          <p:nvPr/>
        </p:nvSpPr>
        <p:spPr>
          <a:xfrm>
            <a:off x="394856" y="2999512"/>
            <a:ext cx="1929247" cy="66501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Dynamic Graphs</a:t>
            </a:r>
          </a:p>
        </p:txBody>
      </p:sp>
      <p:sp>
        <p:nvSpPr>
          <p:cNvPr id="7" name="Rectangle 6">
            <a:extLst>
              <a:ext uri="{FF2B5EF4-FFF2-40B4-BE49-F238E27FC236}">
                <a16:creationId xmlns:a16="http://schemas.microsoft.com/office/drawing/2014/main" id="{8F76F0FF-4921-5A4C-9F80-9CA2A2590C1C}"/>
              </a:ext>
            </a:extLst>
          </p:cNvPr>
          <p:cNvSpPr/>
          <p:nvPr/>
        </p:nvSpPr>
        <p:spPr>
          <a:xfrm>
            <a:off x="394856" y="3938158"/>
            <a:ext cx="1929247" cy="66501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High Performance</a:t>
            </a:r>
          </a:p>
        </p:txBody>
      </p:sp>
      <p:sp>
        <p:nvSpPr>
          <p:cNvPr id="8" name="Shape 463">
            <a:extLst>
              <a:ext uri="{FF2B5EF4-FFF2-40B4-BE49-F238E27FC236}">
                <a16:creationId xmlns:a16="http://schemas.microsoft.com/office/drawing/2014/main" id="{3DE54F90-175C-0A4D-B00A-9AA56BB217A8}"/>
              </a:ext>
            </a:extLst>
          </p:cNvPr>
          <p:cNvSpPr/>
          <p:nvPr/>
        </p:nvSpPr>
        <p:spPr>
          <a:xfrm>
            <a:off x="2400308" y="1077193"/>
            <a:ext cx="6152179" cy="742511"/>
          </a:xfrm>
          <a:prstGeom prst="rect">
            <a:avLst/>
          </a:prstGeom>
          <a:ln w="12700">
            <a:miter lim="400000"/>
          </a:ln>
          <a:extLst>
            <a:ext uri="{C572A759-6A51-4108-AA02-DFA0A04FC94B}">
              <ma14:wrappingTextBoxFlag xmlns:ma14="http://schemas.microsoft.com/office/mac/drawingml/2011/main" xmlns="" val="1"/>
            </a:ext>
          </a:extLst>
        </p:spPr>
        <p:txBody>
          <a:bodyPr wrap="square" lIns="15875" tIns="15875" rIns="15875" bIns="15875">
            <a:spAutoFit/>
          </a:bodyPr>
          <a:lstStyle>
            <a:lvl1pPr defTabSz="308074">
              <a:spcBef>
                <a:spcPts val="500"/>
              </a:spcBef>
              <a:buClr>
                <a:srgbClr val="FFFFFF"/>
              </a:buClr>
              <a:defRPr sz="2000">
                <a:solidFill>
                  <a:srgbClr val="35FFF3"/>
                </a:solidFill>
                <a:latin typeface="Avenir Medium"/>
                <a:ea typeface="Avenir Medium"/>
                <a:cs typeface="Avenir Medium"/>
                <a:sym typeface="Avenir Medium"/>
              </a:defRPr>
            </a:lvl1pPr>
          </a:lstStyle>
          <a:p>
            <a:pPr marL="176205" indent="-176205">
              <a:buFont typeface="Wingdings" panose="05000000000000000000" pitchFamily="2" charset="2"/>
              <a:buChar char="§"/>
            </a:pPr>
            <a:r>
              <a:rPr lang="en-US" sz="1400" dirty="0">
                <a:solidFill>
                  <a:schemeClr val="tx1"/>
                </a:solidFill>
              </a:rPr>
              <a:t>Neural networks can be defined using simple, clear, concise code </a:t>
            </a:r>
          </a:p>
          <a:p>
            <a:pPr marL="176205" indent="-176205">
              <a:buFont typeface="Wingdings" panose="05000000000000000000" pitchFamily="2" charset="2"/>
              <a:buChar char="§"/>
            </a:pPr>
            <a:r>
              <a:rPr lang="en-US" sz="1400" dirty="0">
                <a:solidFill>
                  <a:schemeClr val="tx1"/>
                </a:solidFill>
              </a:rPr>
              <a:t>Plug-and-play neural network building blocks – including predefined layers, optimizers, and initializers</a:t>
            </a:r>
            <a:endParaRPr sz="1400" dirty="0">
              <a:solidFill>
                <a:schemeClr val="tx1"/>
              </a:solidFill>
            </a:endParaRPr>
          </a:p>
        </p:txBody>
      </p:sp>
      <p:sp>
        <p:nvSpPr>
          <p:cNvPr id="9" name="Shape 463">
            <a:extLst>
              <a:ext uri="{FF2B5EF4-FFF2-40B4-BE49-F238E27FC236}">
                <a16:creationId xmlns:a16="http://schemas.microsoft.com/office/drawing/2014/main" id="{9B133A58-F91F-5B42-8024-CFD29D049415}"/>
              </a:ext>
            </a:extLst>
          </p:cNvPr>
          <p:cNvSpPr/>
          <p:nvPr/>
        </p:nvSpPr>
        <p:spPr>
          <a:xfrm>
            <a:off x="2400308" y="2019304"/>
            <a:ext cx="6152179" cy="742511"/>
          </a:xfrm>
          <a:prstGeom prst="rect">
            <a:avLst/>
          </a:prstGeom>
          <a:ln w="12700">
            <a:miter lim="400000"/>
          </a:ln>
          <a:extLst>
            <a:ext uri="{C572A759-6A51-4108-AA02-DFA0A04FC94B}">
              <ma14:wrappingTextBoxFlag xmlns:ma14="http://schemas.microsoft.com/office/mac/drawingml/2011/main" xmlns="" val="1"/>
            </a:ext>
          </a:extLst>
        </p:spPr>
        <p:txBody>
          <a:bodyPr wrap="square" lIns="15875" tIns="15875" rIns="15875" bIns="15875">
            <a:spAutoFit/>
          </a:bodyPr>
          <a:lstStyle>
            <a:lvl1pPr defTabSz="308074">
              <a:spcBef>
                <a:spcPts val="500"/>
              </a:spcBef>
              <a:buClr>
                <a:srgbClr val="FFFFFF"/>
              </a:buClr>
              <a:defRPr sz="2000">
                <a:solidFill>
                  <a:srgbClr val="35FFF3"/>
                </a:solidFill>
                <a:latin typeface="Avenir Medium"/>
                <a:ea typeface="Avenir Medium"/>
                <a:cs typeface="Avenir Medium"/>
                <a:sym typeface="Avenir Medium"/>
              </a:defRPr>
            </a:lvl1pPr>
          </a:lstStyle>
          <a:p>
            <a:pPr marL="176205" indent="-176205">
              <a:buFont typeface="Wingdings" panose="05000000000000000000" pitchFamily="2" charset="2"/>
              <a:buChar char="§"/>
            </a:pPr>
            <a:r>
              <a:rPr lang="en-US" sz="1400" dirty="0">
                <a:solidFill>
                  <a:schemeClr val="tx1"/>
                </a:solidFill>
              </a:rPr>
              <a:t>Eliminates rigidity of neural network model definition and brings together the model with the training algorithm</a:t>
            </a:r>
          </a:p>
          <a:p>
            <a:pPr marL="176205" indent="-176205">
              <a:buFont typeface="Wingdings" panose="05000000000000000000" pitchFamily="2" charset="2"/>
              <a:buChar char="§"/>
            </a:pPr>
            <a:r>
              <a:rPr lang="en-US" sz="1400" dirty="0">
                <a:solidFill>
                  <a:schemeClr val="tx1"/>
                </a:solidFill>
              </a:rPr>
              <a:t>Intuitive, easy-to-debug, familiar code</a:t>
            </a:r>
            <a:endParaRPr sz="1400" dirty="0">
              <a:solidFill>
                <a:schemeClr val="tx1"/>
              </a:solidFill>
            </a:endParaRPr>
          </a:p>
        </p:txBody>
      </p:sp>
      <p:sp>
        <p:nvSpPr>
          <p:cNvPr id="10" name="Shape 463">
            <a:extLst>
              <a:ext uri="{FF2B5EF4-FFF2-40B4-BE49-F238E27FC236}">
                <a16:creationId xmlns:a16="http://schemas.microsoft.com/office/drawing/2014/main" id="{B5861753-CC84-5244-AA2E-C66142432175}"/>
              </a:ext>
            </a:extLst>
          </p:cNvPr>
          <p:cNvSpPr/>
          <p:nvPr/>
        </p:nvSpPr>
        <p:spPr>
          <a:xfrm>
            <a:off x="2400308" y="2951026"/>
            <a:ext cx="6152179" cy="742511"/>
          </a:xfrm>
          <a:prstGeom prst="rect">
            <a:avLst/>
          </a:prstGeom>
          <a:ln w="12700">
            <a:miter lim="400000"/>
          </a:ln>
          <a:extLst>
            <a:ext uri="{C572A759-6A51-4108-AA02-DFA0A04FC94B}">
              <ma14:wrappingTextBoxFlag xmlns:ma14="http://schemas.microsoft.com/office/mac/drawingml/2011/main" xmlns="" val="1"/>
            </a:ext>
          </a:extLst>
        </p:spPr>
        <p:txBody>
          <a:bodyPr wrap="square" lIns="15875" tIns="15875" rIns="15875" bIns="15875">
            <a:spAutoFit/>
          </a:bodyPr>
          <a:lstStyle>
            <a:lvl1pPr defTabSz="308074">
              <a:spcBef>
                <a:spcPts val="500"/>
              </a:spcBef>
              <a:buClr>
                <a:srgbClr val="FFFFFF"/>
              </a:buClr>
              <a:defRPr sz="2000">
                <a:solidFill>
                  <a:srgbClr val="35FFF3"/>
                </a:solidFill>
                <a:latin typeface="Avenir Medium"/>
                <a:ea typeface="Avenir Medium"/>
                <a:cs typeface="Avenir Medium"/>
                <a:sym typeface="Avenir Medium"/>
              </a:defRPr>
            </a:lvl1pPr>
          </a:lstStyle>
          <a:p>
            <a:pPr marL="176205" indent="-176205">
              <a:buFont typeface="Wingdings" panose="05000000000000000000" pitchFamily="2" charset="2"/>
              <a:buChar char="§"/>
            </a:pPr>
            <a:r>
              <a:rPr lang="en-US" sz="1400" dirty="0">
                <a:solidFill>
                  <a:schemeClr val="tx1"/>
                </a:solidFill>
              </a:rPr>
              <a:t>Neural networks can change in shape or size during the training process to address advanced use cases where the size of data fed is variable</a:t>
            </a:r>
          </a:p>
          <a:p>
            <a:pPr marL="176205" indent="-176205">
              <a:buFont typeface="Wingdings" panose="05000000000000000000" pitchFamily="2" charset="2"/>
              <a:buChar char="§"/>
            </a:pPr>
            <a:r>
              <a:rPr lang="en-US" sz="1400" dirty="0">
                <a:solidFill>
                  <a:schemeClr val="tx1"/>
                </a:solidFill>
              </a:rPr>
              <a:t>Important area of innovation in Natural Language Processing (NLP)</a:t>
            </a:r>
            <a:endParaRPr sz="1400" dirty="0">
              <a:solidFill>
                <a:schemeClr val="tx1"/>
              </a:solidFill>
            </a:endParaRPr>
          </a:p>
        </p:txBody>
      </p:sp>
      <p:sp>
        <p:nvSpPr>
          <p:cNvPr id="11" name="Shape 463">
            <a:extLst>
              <a:ext uri="{FF2B5EF4-FFF2-40B4-BE49-F238E27FC236}">
                <a16:creationId xmlns:a16="http://schemas.microsoft.com/office/drawing/2014/main" id="{96328754-E3F9-D74B-BDE4-DBC127F1475C}"/>
              </a:ext>
            </a:extLst>
          </p:cNvPr>
          <p:cNvSpPr/>
          <p:nvPr/>
        </p:nvSpPr>
        <p:spPr>
          <a:xfrm>
            <a:off x="2400308" y="3882747"/>
            <a:ext cx="6152179" cy="742511"/>
          </a:xfrm>
          <a:prstGeom prst="rect">
            <a:avLst/>
          </a:prstGeom>
          <a:ln w="12700">
            <a:miter lim="400000"/>
          </a:ln>
          <a:extLst>
            <a:ext uri="{C572A759-6A51-4108-AA02-DFA0A04FC94B}">
              <ma14:wrappingTextBoxFlag xmlns:ma14="http://schemas.microsoft.com/office/mac/drawingml/2011/main" xmlns="" val="1"/>
            </a:ext>
          </a:extLst>
        </p:spPr>
        <p:txBody>
          <a:bodyPr wrap="square" lIns="15875" tIns="15875" rIns="15875" bIns="15875">
            <a:spAutoFit/>
          </a:bodyPr>
          <a:lstStyle>
            <a:lvl1pPr defTabSz="308074">
              <a:spcBef>
                <a:spcPts val="500"/>
              </a:spcBef>
              <a:buClr>
                <a:srgbClr val="FFFFFF"/>
              </a:buClr>
              <a:defRPr sz="2000">
                <a:solidFill>
                  <a:srgbClr val="35FFF3"/>
                </a:solidFill>
                <a:latin typeface="Avenir Medium"/>
                <a:ea typeface="Avenir Medium"/>
                <a:cs typeface="Avenir Medium"/>
                <a:sym typeface="Avenir Medium"/>
              </a:defRPr>
            </a:lvl1pPr>
          </a:lstStyle>
          <a:p>
            <a:pPr marL="176205" indent="-176205">
              <a:buFont typeface="Wingdings" panose="05000000000000000000" pitchFamily="2" charset="2"/>
              <a:buChar char="§"/>
            </a:pPr>
            <a:r>
              <a:rPr lang="en-US" sz="1400" dirty="0">
                <a:solidFill>
                  <a:schemeClr val="tx1"/>
                </a:solidFill>
              </a:rPr>
              <a:t>There is no sacrifice with respect to training speed</a:t>
            </a:r>
          </a:p>
          <a:p>
            <a:pPr marL="176205" indent="-176205">
              <a:buFont typeface="Wingdings" panose="05000000000000000000" pitchFamily="2" charset="2"/>
              <a:buChar char="§"/>
            </a:pPr>
            <a:r>
              <a:rPr lang="en-US" sz="1400" dirty="0">
                <a:solidFill>
                  <a:schemeClr val="tx1"/>
                </a:solidFill>
              </a:rPr>
              <a:t>When it is time to move from prototyping to production, easily cache neural networks for high performance and a reduced memory footprint</a:t>
            </a:r>
            <a:endParaRPr sz="1400" dirty="0">
              <a:solidFill>
                <a:schemeClr val="tx1"/>
              </a:solidFill>
            </a:endParaRPr>
          </a:p>
        </p:txBody>
      </p:sp>
      <p:sp>
        <p:nvSpPr>
          <p:cNvPr id="12" name="Title 1">
            <a:extLst>
              <a:ext uri="{FF2B5EF4-FFF2-40B4-BE49-F238E27FC236}">
                <a16:creationId xmlns:a16="http://schemas.microsoft.com/office/drawing/2014/main" id="{30C18861-5C8B-DE42-BA0B-06D07D45D3AD}"/>
              </a:ext>
            </a:extLst>
          </p:cNvPr>
          <p:cNvSpPr>
            <a:spLocks noGrp="1"/>
          </p:cNvSpPr>
          <p:nvPr>
            <p:ph type="title"/>
          </p:nvPr>
        </p:nvSpPr>
        <p:spPr/>
        <p:txBody>
          <a:bodyPr>
            <a:normAutofit/>
          </a:bodyPr>
          <a:lstStyle/>
          <a:p>
            <a:r>
              <a:rPr lang="en-US" dirty="0"/>
              <a:t>MXNet Gluon – Imperative &amp; Fast</a:t>
            </a:r>
          </a:p>
        </p:txBody>
      </p:sp>
      <p:sp>
        <p:nvSpPr>
          <p:cNvPr id="13" name="TextBox 12">
            <a:extLst>
              <a:ext uri="{FF2B5EF4-FFF2-40B4-BE49-F238E27FC236}">
                <a16:creationId xmlns:a16="http://schemas.microsoft.com/office/drawing/2014/main" id="{FEBC94E3-C972-7246-87FF-FEE8A7F0F5FA}"/>
              </a:ext>
            </a:extLst>
          </p:cNvPr>
          <p:cNvSpPr txBox="1"/>
          <p:nvPr/>
        </p:nvSpPr>
        <p:spPr>
          <a:xfrm>
            <a:off x="7486650" y="4857750"/>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a:t>Cyrus Vahid</a:t>
            </a:r>
          </a:p>
        </p:txBody>
      </p:sp>
    </p:spTree>
    <p:extLst>
      <p:ext uri="{BB962C8B-B14F-4D97-AF65-F5344CB8AC3E}">
        <p14:creationId xmlns:p14="http://schemas.microsoft.com/office/powerpoint/2010/main" val="390733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1000"/>
                            </p:stCondLst>
                            <p:childTnLst>
                              <p:par>
                                <p:cTn id="13" presetID="9" presetClass="entr" fill="hold" grpId="0" nodeType="afterEffect">
                                  <p:stCondLst>
                                    <p:cond delay="0"/>
                                  </p:stCondLst>
                                  <p:iterate>
                                    <p:tmAbs val="0"/>
                                  </p:iterate>
                                  <p:childTnLst>
                                    <p:set>
                                      <p:cBhvr>
                                        <p:cTn id="14" fill="hold"/>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1500"/>
                            </p:stCondLst>
                            <p:childTnLst>
                              <p:par>
                                <p:cTn id="17" presetID="9" presetClass="entr" fill="hold" grpId="0" nodeType="afterEffect">
                                  <p:stCondLst>
                                    <p:cond delay="0"/>
                                  </p:stCondLst>
                                  <p:iterate>
                                    <p:tmAbs val="0"/>
                                  </p:iterate>
                                  <p:childTnLst>
                                    <p:set>
                                      <p:cBhvr>
                                        <p:cTn id="18" fill="hold"/>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9" grpId="0" animBg="1" advAuto="0"/>
      <p:bldP spid="10" grpId="0" animBg="1" advAuto="0"/>
      <p:bldP spid="11"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75D86-8954-7A42-90B3-A1B9A65E7AFB}"/>
              </a:ext>
            </a:extLst>
          </p:cNvPr>
          <p:cNvSpPr>
            <a:spLocks noGrp="1"/>
          </p:cNvSpPr>
          <p:nvPr>
            <p:ph type="title"/>
          </p:nvPr>
        </p:nvSpPr>
        <p:spPr>
          <a:xfrm>
            <a:off x="336788" y="285414"/>
            <a:ext cx="8807211" cy="808795"/>
          </a:xfrm>
        </p:spPr>
        <p:txBody>
          <a:bodyPr/>
          <a:lstStyle/>
          <a:p>
            <a:pPr algn="ctr"/>
            <a:r>
              <a:rPr lang="en-US" sz="2600" b="0" dirty="0" err="1"/>
              <a:t>GluonCV</a:t>
            </a:r>
            <a:r>
              <a:rPr lang="en-US" sz="2600" b="0" dirty="0"/>
              <a:t>: a Deep Learning Toolkit for Computer Vision</a:t>
            </a:r>
            <a:br>
              <a:rPr lang="en-US" sz="2600" b="0" dirty="0"/>
            </a:br>
            <a:r>
              <a:rPr lang="en-US" sz="2600" b="0" dirty="0">
                <a:hlinkClick r:id="rId2"/>
              </a:rPr>
              <a:t>https://gluon-cv.mxnet.io</a:t>
            </a:r>
            <a:endParaRPr lang="en-US" sz="2600" b="0" dirty="0">
              <a:solidFill>
                <a:schemeClr val="tx1">
                  <a:lumMod val="10000"/>
                  <a:lumOff val="90000"/>
                </a:schemeClr>
              </a:solidFill>
            </a:endParaRPr>
          </a:p>
        </p:txBody>
      </p:sp>
      <p:pic>
        <p:nvPicPr>
          <p:cNvPr id="5" name="Picture 4">
            <a:extLst>
              <a:ext uri="{FF2B5EF4-FFF2-40B4-BE49-F238E27FC236}">
                <a16:creationId xmlns:a16="http://schemas.microsoft.com/office/drawing/2014/main" id="{635D28EA-6475-0548-8D39-BDE694834F8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 y="1371601"/>
            <a:ext cx="1350083" cy="2015412"/>
          </a:xfrm>
          <a:prstGeom prst="rect">
            <a:avLst/>
          </a:prstGeom>
        </p:spPr>
      </p:pic>
      <p:pic>
        <p:nvPicPr>
          <p:cNvPr id="6" name="Picture 5">
            <a:extLst>
              <a:ext uri="{FF2B5EF4-FFF2-40B4-BE49-F238E27FC236}">
                <a16:creationId xmlns:a16="http://schemas.microsoft.com/office/drawing/2014/main" id="{2A227BC5-8709-0C4A-BAB2-0574A40E693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256330" y="1371601"/>
            <a:ext cx="2479006" cy="2015412"/>
          </a:xfrm>
          <a:prstGeom prst="rect">
            <a:avLst/>
          </a:prstGeom>
        </p:spPr>
      </p:pic>
      <p:pic>
        <p:nvPicPr>
          <p:cNvPr id="7" name="Picture 6">
            <a:extLst>
              <a:ext uri="{FF2B5EF4-FFF2-40B4-BE49-F238E27FC236}">
                <a16:creationId xmlns:a16="http://schemas.microsoft.com/office/drawing/2014/main" id="{60D219D2-41DB-CA44-B6A3-B176B08E3E7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712475" y="1371601"/>
            <a:ext cx="2696010" cy="2015412"/>
          </a:xfrm>
          <a:prstGeom prst="rect">
            <a:avLst/>
          </a:prstGeom>
        </p:spPr>
      </p:pic>
      <p:pic>
        <p:nvPicPr>
          <p:cNvPr id="8" name="Picture 7">
            <a:extLst>
              <a:ext uri="{FF2B5EF4-FFF2-40B4-BE49-F238E27FC236}">
                <a16:creationId xmlns:a16="http://schemas.microsoft.com/office/drawing/2014/main" id="{19CD5CB6-258C-3146-9E22-91D3E5AF06A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407031" y="1371601"/>
            <a:ext cx="2736969" cy="2015412"/>
          </a:xfrm>
          <a:prstGeom prst="rect">
            <a:avLst/>
          </a:prstGeom>
        </p:spPr>
      </p:pic>
      <p:sp>
        <p:nvSpPr>
          <p:cNvPr id="9" name="TextBox 8">
            <a:extLst>
              <a:ext uri="{FF2B5EF4-FFF2-40B4-BE49-F238E27FC236}">
                <a16:creationId xmlns:a16="http://schemas.microsoft.com/office/drawing/2014/main" id="{CD22F887-BD23-D04C-B4BD-7F351A8B05A7}"/>
              </a:ext>
            </a:extLst>
          </p:cNvPr>
          <p:cNvSpPr txBox="1"/>
          <p:nvPr/>
        </p:nvSpPr>
        <p:spPr>
          <a:xfrm>
            <a:off x="587829" y="3694922"/>
            <a:ext cx="6904653" cy="369332"/>
          </a:xfrm>
          <a:prstGeom prst="rect">
            <a:avLst/>
          </a:prstGeom>
          <a:noFill/>
        </p:spPr>
        <p:txBody>
          <a:bodyPr wrap="square" rtlCol="0">
            <a:spAutoFit/>
          </a:bodyPr>
          <a:lstStyle/>
          <a:p>
            <a:r>
              <a:rPr lang="en-US" dirty="0">
                <a:solidFill>
                  <a:schemeClr val="bg1"/>
                </a:solidFill>
              </a:rPr>
              <a:t>50+ Pre-trained models, with training scripts, datasets, tutorials</a:t>
            </a:r>
          </a:p>
        </p:txBody>
      </p:sp>
    </p:spTree>
    <p:extLst>
      <p:ext uri="{BB962C8B-B14F-4D97-AF65-F5344CB8AC3E}">
        <p14:creationId xmlns:p14="http://schemas.microsoft.com/office/powerpoint/2010/main" val="225104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F4EAC-B141-3C43-ADB1-F8053E603B04}"/>
              </a:ext>
            </a:extLst>
          </p:cNvPr>
          <p:cNvSpPr>
            <a:spLocks noGrp="1"/>
          </p:cNvSpPr>
          <p:nvPr>
            <p:ph type="title"/>
          </p:nvPr>
        </p:nvSpPr>
        <p:spPr/>
        <p:txBody>
          <a:bodyPr/>
          <a:lstStyle/>
          <a:p>
            <a:r>
              <a:rPr lang="en-US" sz="2800" b="0" dirty="0" err="1"/>
              <a:t>GluonCV</a:t>
            </a:r>
            <a:r>
              <a:rPr lang="en-US" sz="2800" b="0" dirty="0"/>
              <a:t>: pre-trained models, help to choose</a:t>
            </a:r>
          </a:p>
        </p:txBody>
      </p:sp>
      <p:pic>
        <p:nvPicPr>
          <p:cNvPr id="6" name="Picture 5">
            <a:extLst>
              <a:ext uri="{FF2B5EF4-FFF2-40B4-BE49-F238E27FC236}">
                <a16:creationId xmlns:a16="http://schemas.microsoft.com/office/drawing/2014/main" id="{EF90CE09-C5A6-B24B-95AC-088D4C0E9E80}"/>
              </a:ext>
            </a:extLst>
          </p:cNvPr>
          <p:cNvPicPr>
            <a:picLocks noChangeAspect="1"/>
          </p:cNvPicPr>
          <p:nvPr/>
        </p:nvPicPr>
        <p:blipFill>
          <a:blip r:embed="rId2"/>
          <a:stretch>
            <a:fillRect/>
          </a:stretch>
        </p:blipFill>
        <p:spPr>
          <a:xfrm>
            <a:off x="2584579" y="660677"/>
            <a:ext cx="4119966" cy="3990690"/>
          </a:xfrm>
          <a:prstGeom prst="rect">
            <a:avLst/>
          </a:prstGeom>
        </p:spPr>
      </p:pic>
    </p:spTree>
    <p:extLst>
      <p:ext uri="{BB962C8B-B14F-4D97-AF65-F5344CB8AC3E}">
        <p14:creationId xmlns:p14="http://schemas.microsoft.com/office/powerpoint/2010/main" val="2666199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BA564-7AFC-8D43-9525-999AD6DF2937}"/>
              </a:ext>
            </a:extLst>
          </p:cNvPr>
          <p:cNvSpPr>
            <a:spLocks noGrp="1"/>
          </p:cNvSpPr>
          <p:nvPr>
            <p:ph type="title"/>
          </p:nvPr>
        </p:nvSpPr>
        <p:spPr/>
        <p:txBody>
          <a:bodyPr/>
          <a:lstStyle/>
          <a:p>
            <a:r>
              <a:rPr lang="en-US" dirty="0" err="1"/>
              <a:t>GluonCV</a:t>
            </a:r>
            <a:r>
              <a:rPr lang="en-US" dirty="0"/>
              <a:t>: example code</a:t>
            </a:r>
          </a:p>
        </p:txBody>
      </p:sp>
      <p:pic>
        <p:nvPicPr>
          <p:cNvPr id="6" name="Content Placeholder 5">
            <a:extLst>
              <a:ext uri="{FF2B5EF4-FFF2-40B4-BE49-F238E27FC236}">
                <a16:creationId xmlns:a16="http://schemas.microsoft.com/office/drawing/2014/main" id="{CF6C4432-8DBB-6F4B-9CB8-AA16221F5D48}"/>
              </a:ext>
            </a:extLst>
          </p:cNvPr>
          <p:cNvPicPr>
            <a:picLocks noGrp="1" noChangeAspect="1"/>
          </p:cNvPicPr>
          <p:nvPr>
            <p:ph sz="half" idx="1"/>
          </p:nvPr>
        </p:nvPicPr>
        <p:blipFill>
          <a:blip r:embed="rId2"/>
          <a:stretch>
            <a:fillRect/>
          </a:stretch>
        </p:blipFill>
        <p:spPr>
          <a:xfrm>
            <a:off x="476748" y="660677"/>
            <a:ext cx="8204200" cy="3268103"/>
          </a:xfrm>
        </p:spPr>
      </p:pic>
      <p:pic>
        <p:nvPicPr>
          <p:cNvPr id="7" name="Picture 6">
            <a:extLst>
              <a:ext uri="{FF2B5EF4-FFF2-40B4-BE49-F238E27FC236}">
                <a16:creationId xmlns:a16="http://schemas.microsoft.com/office/drawing/2014/main" id="{C2CBF60B-A14D-9349-9B35-FC0A6967FF86}"/>
              </a:ext>
            </a:extLst>
          </p:cNvPr>
          <p:cNvPicPr>
            <a:picLocks noChangeAspect="1"/>
          </p:cNvPicPr>
          <p:nvPr/>
        </p:nvPicPr>
        <p:blipFill>
          <a:blip r:embed="rId3"/>
          <a:stretch>
            <a:fillRect/>
          </a:stretch>
        </p:blipFill>
        <p:spPr>
          <a:xfrm>
            <a:off x="1306386" y="540586"/>
            <a:ext cx="6266109" cy="3944979"/>
          </a:xfrm>
          <a:prstGeom prst="rect">
            <a:avLst/>
          </a:prstGeom>
        </p:spPr>
      </p:pic>
    </p:spTree>
    <p:extLst>
      <p:ext uri="{BB962C8B-B14F-4D97-AF65-F5344CB8AC3E}">
        <p14:creationId xmlns:p14="http://schemas.microsoft.com/office/powerpoint/2010/main" val="324248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6400E44-1438-9946-98CB-4374F6D07093}"/>
              </a:ext>
            </a:extLst>
          </p:cNvPr>
          <p:cNvSpPr>
            <a:spLocks noGrp="1"/>
          </p:cNvSpPr>
          <p:nvPr>
            <p:ph type="title"/>
          </p:nvPr>
        </p:nvSpPr>
        <p:spPr>
          <a:xfrm>
            <a:off x="400050" y="245864"/>
            <a:ext cx="7886700" cy="994172"/>
          </a:xfrm>
        </p:spPr>
        <p:txBody>
          <a:bodyPr/>
          <a:lstStyle/>
          <a:p>
            <a:r>
              <a:rPr lang="en-US" dirty="0"/>
              <a:t>Outline</a:t>
            </a:r>
          </a:p>
        </p:txBody>
      </p:sp>
      <p:sp>
        <p:nvSpPr>
          <p:cNvPr id="9" name="TextBox 8">
            <a:extLst>
              <a:ext uri="{FF2B5EF4-FFF2-40B4-BE49-F238E27FC236}">
                <a16:creationId xmlns:a16="http://schemas.microsoft.com/office/drawing/2014/main" id="{6E40E214-ADA1-F541-8D96-205A5073A61C}"/>
              </a:ext>
            </a:extLst>
          </p:cNvPr>
          <p:cNvSpPr txBox="1"/>
          <p:nvPr/>
        </p:nvSpPr>
        <p:spPr>
          <a:xfrm>
            <a:off x="514350" y="1476213"/>
            <a:ext cx="7943851" cy="3145926"/>
          </a:xfrm>
          <a:prstGeom prst="rect">
            <a:avLst/>
          </a:prstGeom>
          <a:noFill/>
        </p:spPr>
        <p:txBody>
          <a:bodyPr wrap="square" rtlCol="0">
            <a:spAutoFit/>
          </a:bodyPr>
          <a:lstStyle/>
          <a:p>
            <a:pPr marL="428615" indent="-428615">
              <a:lnSpc>
                <a:spcPct val="150000"/>
              </a:lnSpc>
              <a:buFont typeface="Arial" panose="020B0604020202020204" pitchFamily="34" charset="0"/>
              <a:buChar char="•"/>
            </a:pPr>
            <a:r>
              <a:rPr lang="en-US" sz="2700" dirty="0">
                <a:solidFill>
                  <a:schemeClr val="bg1">
                    <a:alpha val="58000"/>
                  </a:schemeClr>
                </a:solidFill>
              </a:rPr>
              <a:t>Review of Deep Learning</a:t>
            </a:r>
          </a:p>
          <a:p>
            <a:pPr marL="428615" indent="-428615">
              <a:lnSpc>
                <a:spcPct val="150000"/>
              </a:lnSpc>
              <a:buFont typeface="Arial" panose="020B0604020202020204" pitchFamily="34" charset="0"/>
              <a:buChar char="•"/>
            </a:pPr>
            <a:r>
              <a:rPr lang="en-US" sz="2700" dirty="0">
                <a:solidFill>
                  <a:schemeClr val="bg1">
                    <a:alpha val="58000"/>
                  </a:schemeClr>
                </a:solidFill>
              </a:rPr>
              <a:t>DL in Computer Vision</a:t>
            </a:r>
          </a:p>
          <a:p>
            <a:pPr marL="428615" indent="-428615">
              <a:lnSpc>
                <a:spcPct val="150000"/>
              </a:lnSpc>
              <a:buFont typeface="Arial" panose="020B0604020202020204" pitchFamily="34" charset="0"/>
              <a:buChar char="•"/>
            </a:pPr>
            <a:r>
              <a:rPr lang="en-US" sz="2700" dirty="0">
                <a:solidFill>
                  <a:schemeClr val="bg1">
                    <a:alpha val="58000"/>
                  </a:schemeClr>
                </a:solidFill>
              </a:rPr>
              <a:t>Apache MXNet framework</a:t>
            </a:r>
          </a:p>
          <a:p>
            <a:pPr marL="428615" indent="-428615">
              <a:lnSpc>
                <a:spcPct val="150000"/>
              </a:lnSpc>
              <a:buFont typeface="Arial" panose="020B0604020202020204" pitchFamily="34" charset="0"/>
              <a:buChar char="•"/>
            </a:pPr>
            <a:r>
              <a:rPr lang="en-US" sz="2700" dirty="0"/>
              <a:t>Deep Learning Inference</a:t>
            </a:r>
          </a:p>
          <a:p>
            <a:pPr marL="428615" indent="-428615">
              <a:lnSpc>
                <a:spcPct val="150000"/>
              </a:lnSpc>
              <a:buFont typeface="Arial" panose="020B0604020202020204" pitchFamily="34" charset="0"/>
              <a:buChar char="•"/>
            </a:pPr>
            <a:endParaRPr lang="en-US" sz="2700" dirty="0">
              <a:solidFill>
                <a:schemeClr val="bg1">
                  <a:alpha val="58000"/>
                </a:schemeClr>
              </a:solidFill>
            </a:endParaRPr>
          </a:p>
        </p:txBody>
      </p:sp>
    </p:spTree>
    <p:extLst>
      <p:ext uri="{BB962C8B-B14F-4D97-AF65-F5344CB8AC3E}">
        <p14:creationId xmlns:p14="http://schemas.microsoft.com/office/powerpoint/2010/main" val="2379648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97BDCD1E-2F05-C142-B895-A11383E80550}"/>
              </a:ext>
            </a:extLst>
          </p:cNvPr>
          <p:cNvGrpSpPr/>
          <p:nvPr/>
        </p:nvGrpSpPr>
        <p:grpSpPr>
          <a:xfrm>
            <a:off x="973445" y="2634957"/>
            <a:ext cx="2241755" cy="865239"/>
            <a:chOff x="1179871" y="1012723"/>
            <a:chExt cx="2241755" cy="865238"/>
          </a:xfrm>
          <a:solidFill>
            <a:schemeClr val="tx2">
              <a:lumMod val="50000"/>
            </a:schemeClr>
          </a:solidFill>
        </p:grpSpPr>
        <p:sp>
          <p:nvSpPr>
            <p:cNvPr id="55" name="Rectangle 54">
              <a:extLst>
                <a:ext uri="{FF2B5EF4-FFF2-40B4-BE49-F238E27FC236}">
                  <a16:creationId xmlns:a16="http://schemas.microsoft.com/office/drawing/2014/main" id="{BC5D9073-6A95-3442-953A-DDD720517CBC}"/>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B39F6996-7607-EA46-867E-A5C28B09EBB5}"/>
                </a:ext>
              </a:extLst>
            </p:cNvPr>
            <p:cNvSpPr txBox="1"/>
            <p:nvPr/>
          </p:nvSpPr>
          <p:spPr>
            <a:xfrm>
              <a:off x="1297856" y="1223803"/>
              <a:ext cx="2005782" cy="369332"/>
            </a:xfrm>
            <a:prstGeom prst="rect">
              <a:avLst/>
            </a:prstGeom>
            <a:grpFill/>
            <a:ln>
              <a:noFill/>
            </a:ln>
          </p:spPr>
          <p:txBody>
            <a:bodyPr wrap="square" rtlCol="0">
              <a:spAutoFit/>
            </a:bodyPr>
            <a:lstStyle/>
            <a:p>
              <a:pPr algn="ctr"/>
              <a:endParaRPr lang="en-US" dirty="0">
                <a:solidFill>
                  <a:schemeClr val="accent1"/>
                </a:solidFill>
              </a:endParaRPr>
            </a:p>
          </p:txBody>
        </p:sp>
      </p:grpSp>
      <p:grpSp>
        <p:nvGrpSpPr>
          <p:cNvPr id="49" name="Group 48">
            <a:extLst>
              <a:ext uri="{FF2B5EF4-FFF2-40B4-BE49-F238E27FC236}">
                <a16:creationId xmlns:a16="http://schemas.microsoft.com/office/drawing/2014/main" id="{50A51B0A-7FFB-FB45-A14B-07DD5B00A1B1}"/>
              </a:ext>
            </a:extLst>
          </p:cNvPr>
          <p:cNvGrpSpPr/>
          <p:nvPr/>
        </p:nvGrpSpPr>
        <p:grpSpPr>
          <a:xfrm>
            <a:off x="1099293" y="2774845"/>
            <a:ext cx="2241755" cy="865239"/>
            <a:chOff x="1179871" y="1012723"/>
            <a:chExt cx="2241755" cy="865238"/>
          </a:xfrm>
          <a:solidFill>
            <a:schemeClr val="tx2">
              <a:lumMod val="50000"/>
            </a:schemeClr>
          </a:solidFill>
        </p:grpSpPr>
        <p:sp>
          <p:nvSpPr>
            <p:cNvPr id="50" name="Rectangle 49">
              <a:extLst>
                <a:ext uri="{FF2B5EF4-FFF2-40B4-BE49-F238E27FC236}">
                  <a16:creationId xmlns:a16="http://schemas.microsoft.com/office/drawing/2014/main" id="{F18214AA-891A-A04E-AB72-F45148672C7B}"/>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22361B68-B74E-1F43-AA65-82805C6E8AA3}"/>
                </a:ext>
              </a:extLst>
            </p:cNvPr>
            <p:cNvSpPr txBox="1"/>
            <p:nvPr/>
          </p:nvSpPr>
          <p:spPr>
            <a:xfrm>
              <a:off x="1297856" y="1223803"/>
              <a:ext cx="2005782" cy="369332"/>
            </a:xfrm>
            <a:prstGeom prst="rect">
              <a:avLst/>
            </a:prstGeom>
            <a:grpFill/>
            <a:ln>
              <a:noFill/>
            </a:ln>
          </p:spPr>
          <p:txBody>
            <a:bodyPr wrap="square" rtlCol="0">
              <a:spAutoFit/>
            </a:bodyPr>
            <a:lstStyle/>
            <a:p>
              <a:pPr algn="ctr"/>
              <a:endParaRPr lang="en-US" dirty="0">
                <a:solidFill>
                  <a:schemeClr val="accent1"/>
                </a:solidFill>
              </a:endParaRPr>
            </a:p>
          </p:txBody>
        </p:sp>
      </p:grpSp>
      <p:grpSp>
        <p:nvGrpSpPr>
          <p:cNvPr id="69" name="Group 68"/>
          <p:cNvGrpSpPr/>
          <p:nvPr/>
        </p:nvGrpSpPr>
        <p:grpSpPr>
          <a:xfrm>
            <a:off x="3451017" y="3245989"/>
            <a:ext cx="2426761" cy="240084"/>
            <a:chOff x="3608435" y="1986827"/>
            <a:chExt cx="2426761" cy="240084"/>
          </a:xfrm>
        </p:grpSpPr>
        <p:sp>
          <p:nvSpPr>
            <p:cNvPr id="57" name="Oval 56"/>
            <p:cNvSpPr/>
            <p:nvPr/>
          </p:nvSpPr>
          <p:spPr>
            <a:xfrm>
              <a:off x="5820698" y="1986827"/>
              <a:ext cx="214498" cy="240084"/>
            </a:xfrm>
            <a:prstGeom prst="ellipse">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1" name="Straight Connector 60"/>
            <p:cNvCxnSpPr/>
            <p:nvPr/>
          </p:nvCxnSpPr>
          <p:spPr>
            <a:xfrm>
              <a:off x="3608435" y="2092477"/>
              <a:ext cx="2222094" cy="14392"/>
            </a:xfrm>
            <a:prstGeom prst="line">
              <a:avLst/>
            </a:prstGeom>
            <a:ln>
              <a:solidFill>
                <a:srgbClr val="009CE4"/>
              </a:solidFill>
            </a:ln>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1202079" y="901996"/>
            <a:ext cx="2248937" cy="1050375"/>
            <a:chOff x="1179870" y="294967"/>
            <a:chExt cx="2241755" cy="585329"/>
          </a:xfrm>
        </p:grpSpPr>
        <p:sp>
          <p:nvSpPr>
            <p:cNvPr id="26" name="TextBox 25"/>
            <p:cNvSpPr txBox="1"/>
            <p:nvPr/>
          </p:nvSpPr>
          <p:spPr>
            <a:xfrm>
              <a:off x="2300747" y="468494"/>
              <a:ext cx="968800" cy="222964"/>
            </a:xfrm>
            <a:prstGeom prst="rect">
              <a:avLst/>
            </a:prstGeom>
            <a:noFill/>
            <a:ln>
              <a:noFill/>
            </a:ln>
          </p:spPr>
          <p:txBody>
            <a:bodyPr wrap="square" rtlCol="0" anchor="ctr">
              <a:spAutoFit/>
            </a:bodyPr>
            <a:lstStyle/>
            <a:p>
              <a:pPr algn="ctr"/>
              <a:r>
                <a:rPr lang="en-US" sz="2000" dirty="0">
                  <a:solidFill>
                    <a:srgbClr val="009CE4"/>
                  </a:solidFill>
                  <a:latin typeface="Amazon Ember" panose="020B0603020204020204" pitchFamily="34" charset="0"/>
                  <a:ea typeface="Amazon Ember" panose="020B0603020204020204" pitchFamily="34" charset="0"/>
                  <a:cs typeface="Amazon Ember" panose="020B0603020204020204" pitchFamily="34" charset="0"/>
                </a:rPr>
                <a:t>Model</a:t>
              </a:r>
            </a:p>
          </p:txBody>
        </p:sp>
        <p:sp>
          <p:nvSpPr>
            <p:cNvPr id="27" name="Rectangle 26"/>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4" name="Group 33"/>
          <p:cNvGrpSpPr/>
          <p:nvPr/>
        </p:nvGrpSpPr>
        <p:grpSpPr>
          <a:xfrm>
            <a:off x="1224460" y="2958083"/>
            <a:ext cx="2241755" cy="865239"/>
            <a:chOff x="1179871" y="1012723"/>
            <a:chExt cx="2241755" cy="865238"/>
          </a:xfrm>
          <a:solidFill>
            <a:schemeClr val="tx2">
              <a:lumMod val="50000"/>
            </a:schemeClr>
          </a:solidFill>
        </p:grpSpPr>
        <p:sp>
          <p:nvSpPr>
            <p:cNvPr id="35" name="Rectangle 34"/>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TextBox 35"/>
            <p:cNvSpPr txBox="1"/>
            <p:nvPr/>
          </p:nvSpPr>
          <p:spPr>
            <a:xfrm>
              <a:off x="1297856" y="1223803"/>
              <a:ext cx="2005782" cy="400110"/>
            </a:xfrm>
            <a:prstGeom prst="rect">
              <a:avLst/>
            </a:prstGeom>
            <a:grpFill/>
            <a:ln>
              <a:noFill/>
            </a:ln>
          </p:spPr>
          <p:txBody>
            <a:bodyPr wrap="square" rtlCol="0">
              <a:spAutoFit/>
            </a:bodyPr>
            <a:lstStyle/>
            <a:p>
              <a:pPr algn="ctr"/>
              <a:r>
                <a:rPr lang="en-US" sz="2000" dirty="0">
                  <a:solidFill>
                    <a:srgbClr val="009CE4"/>
                  </a:solidFill>
                </a:rPr>
                <a:t>Model Server</a:t>
              </a:r>
            </a:p>
          </p:txBody>
        </p:sp>
      </p:grpSp>
      <p:grpSp>
        <p:nvGrpSpPr>
          <p:cNvPr id="37" name="Group 36"/>
          <p:cNvGrpSpPr/>
          <p:nvPr/>
        </p:nvGrpSpPr>
        <p:grpSpPr>
          <a:xfrm>
            <a:off x="6253313" y="2202120"/>
            <a:ext cx="1071717" cy="796621"/>
            <a:chOff x="1179870" y="294967"/>
            <a:chExt cx="2241755" cy="796620"/>
          </a:xfrm>
        </p:grpSpPr>
        <p:sp>
          <p:nvSpPr>
            <p:cNvPr id="38" name="TextBox 37"/>
            <p:cNvSpPr txBox="1"/>
            <p:nvPr/>
          </p:nvSpPr>
          <p:spPr>
            <a:xfrm>
              <a:off x="1307688" y="383702"/>
              <a:ext cx="2005781" cy="707885"/>
            </a:xfrm>
            <a:prstGeom prst="rect">
              <a:avLst/>
            </a:prstGeom>
            <a:noFill/>
            <a:ln>
              <a:noFill/>
            </a:ln>
          </p:spPr>
          <p:txBody>
            <a:bodyPr wrap="square" rtlCol="0">
              <a:spAutoFit/>
            </a:bodyPr>
            <a:lstStyle/>
            <a:p>
              <a:pPr algn="ctr"/>
              <a:r>
                <a:rPr lang="en-US" sz="2000" dirty="0">
                  <a:solidFill>
                    <a:srgbClr val="009CE4"/>
                  </a:solidFill>
                </a:rPr>
                <a:t>Mobile</a:t>
              </a:r>
              <a:endParaRPr lang="en-US" dirty="0">
                <a:solidFill>
                  <a:srgbClr val="009CE4"/>
                </a:solidFill>
              </a:endParaRPr>
            </a:p>
          </p:txBody>
        </p:sp>
        <p:sp>
          <p:nvSpPr>
            <p:cNvPr id="39" name="Rectangle 38"/>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0" name="Group 39"/>
          <p:cNvGrpSpPr/>
          <p:nvPr/>
        </p:nvGrpSpPr>
        <p:grpSpPr>
          <a:xfrm>
            <a:off x="6789171" y="3079955"/>
            <a:ext cx="1420767" cy="585330"/>
            <a:chOff x="1179870" y="294967"/>
            <a:chExt cx="2241755" cy="585329"/>
          </a:xfrm>
        </p:grpSpPr>
        <p:sp>
          <p:nvSpPr>
            <p:cNvPr id="41" name="TextBox 40"/>
            <p:cNvSpPr txBox="1"/>
            <p:nvPr/>
          </p:nvSpPr>
          <p:spPr>
            <a:xfrm>
              <a:off x="1297857" y="366598"/>
              <a:ext cx="2005780" cy="400110"/>
            </a:xfrm>
            <a:prstGeom prst="rect">
              <a:avLst/>
            </a:prstGeom>
            <a:noFill/>
            <a:ln>
              <a:noFill/>
            </a:ln>
          </p:spPr>
          <p:txBody>
            <a:bodyPr wrap="square" rtlCol="0">
              <a:spAutoFit/>
            </a:bodyPr>
            <a:lstStyle/>
            <a:p>
              <a:pPr algn="ctr"/>
              <a:r>
                <a:rPr lang="en-US" sz="2000" dirty="0">
                  <a:solidFill>
                    <a:srgbClr val="009CE4"/>
                  </a:solidFill>
                </a:rPr>
                <a:t>Desktop</a:t>
              </a:r>
            </a:p>
          </p:txBody>
        </p:sp>
        <p:sp>
          <p:nvSpPr>
            <p:cNvPr id="42" name="Rectangle 41"/>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3" name="Group 42"/>
          <p:cNvGrpSpPr/>
          <p:nvPr/>
        </p:nvGrpSpPr>
        <p:grpSpPr>
          <a:xfrm>
            <a:off x="6253313" y="3957639"/>
            <a:ext cx="1071717" cy="632918"/>
            <a:chOff x="1179870" y="294967"/>
            <a:chExt cx="2241755" cy="585329"/>
          </a:xfrm>
        </p:grpSpPr>
        <p:sp>
          <p:nvSpPr>
            <p:cNvPr id="44" name="TextBox 43"/>
            <p:cNvSpPr txBox="1"/>
            <p:nvPr/>
          </p:nvSpPr>
          <p:spPr>
            <a:xfrm>
              <a:off x="1307688" y="402618"/>
              <a:ext cx="2005781" cy="370026"/>
            </a:xfrm>
            <a:prstGeom prst="rect">
              <a:avLst/>
            </a:prstGeom>
            <a:noFill/>
            <a:ln>
              <a:noFill/>
            </a:ln>
          </p:spPr>
          <p:txBody>
            <a:bodyPr wrap="square" rtlCol="0">
              <a:spAutoFit/>
            </a:bodyPr>
            <a:lstStyle/>
            <a:p>
              <a:pPr algn="ctr"/>
              <a:r>
                <a:rPr lang="en-US" sz="2000" dirty="0" err="1">
                  <a:solidFill>
                    <a:srgbClr val="009CE4"/>
                  </a:solidFill>
                </a:rPr>
                <a:t>IoT</a:t>
              </a:r>
              <a:endParaRPr lang="en-US" sz="2000" dirty="0">
                <a:solidFill>
                  <a:srgbClr val="009CE4"/>
                </a:solidFill>
              </a:endParaRPr>
            </a:p>
          </p:txBody>
        </p:sp>
        <p:sp>
          <p:nvSpPr>
            <p:cNvPr id="45" name="Rectangle 44"/>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47" name="Straight Arrow Connector 46"/>
          <p:cNvCxnSpPr>
            <a:cxnSpLocks/>
            <a:stCxn id="35" idx="0"/>
            <a:endCxn id="27" idx="2"/>
          </p:cNvCxnSpPr>
          <p:nvPr/>
        </p:nvCxnSpPr>
        <p:spPr>
          <a:xfrm flipH="1" flipV="1">
            <a:off x="2326547" y="1952368"/>
            <a:ext cx="18791" cy="1005715"/>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cxnSpLocks/>
            <a:stCxn id="39" idx="1"/>
          </p:cNvCxnSpPr>
          <p:nvPr/>
        </p:nvCxnSpPr>
        <p:spPr>
          <a:xfrm flipH="1">
            <a:off x="5859119" y="2494782"/>
            <a:ext cx="394192" cy="621392"/>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2" idx="1"/>
          </p:cNvCxnSpPr>
          <p:nvPr/>
        </p:nvCxnSpPr>
        <p:spPr>
          <a:xfrm flipH="1" flipV="1">
            <a:off x="5973787" y="3372468"/>
            <a:ext cx="815385" cy="153"/>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cxnSpLocks/>
            <a:stCxn id="45" idx="1"/>
          </p:cNvCxnSpPr>
          <p:nvPr/>
        </p:nvCxnSpPr>
        <p:spPr>
          <a:xfrm flipH="1" flipV="1">
            <a:off x="5877775" y="3652687"/>
            <a:ext cx="375536" cy="621413"/>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sp>
        <p:nvSpPr>
          <p:cNvPr id="23" name="Cloud 22"/>
          <p:cNvSpPr/>
          <p:nvPr/>
        </p:nvSpPr>
        <p:spPr>
          <a:xfrm>
            <a:off x="3758917" y="2876552"/>
            <a:ext cx="1727485" cy="915083"/>
          </a:xfrm>
          <a:prstGeom prst="cloud">
            <a:avLst/>
          </a:prstGeom>
          <a:solidFill>
            <a:schemeClr val="tx1">
              <a:lumMod val="75000"/>
            </a:schemeClr>
          </a:solid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009CE4"/>
                </a:solidFill>
              </a:rPr>
              <a:t>Internet</a:t>
            </a:r>
            <a:endParaRPr lang="en-US" dirty="0">
              <a:solidFill>
                <a:srgbClr val="009CE4"/>
              </a:solidFill>
            </a:endParaRPr>
          </a:p>
        </p:txBody>
      </p:sp>
      <p:sp>
        <p:nvSpPr>
          <p:cNvPr id="46" name="Title 1">
            <a:extLst>
              <a:ext uri="{FF2B5EF4-FFF2-40B4-BE49-F238E27FC236}">
                <a16:creationId xmlns:a16="http://schemas.microsoft.com/office/drawing/2014/main" id="{E7725CA7-A43A-0849-906A-2AC92E33061D}"/>
              </a:ext>
            </a:extLst>
          </p:cNvPr>
          <p:cNvSpPr txBox="1">
            <a:spLocks/>
          </p:cNvSpPr>
          <p:nvPr/>
        </p:nvSpPr>
        <p:spPr>
          <a:xfrm>
            <a:off x="336790" y="114938"/>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b="1" dirty="0">
                <a:solidFill>
                  <a:schemeClr val="tx1"/>
                </a:solidFill>
              </a:rPr>
              <a:t>So what does a deployed model looks like?</a:t>
            </a:r>
          </a:p>
        </p:txBody>
      </p:sp>
      <p:pic>
        <p:nvPicPr>
          <p:cNvPr id="6" name="Picture 5">
            <a:extLst>
              <a:ext uri="{FF2B5EF4-FFF2-40B4-BE49-F238E27FC236}">
                <a16:creationId xmlns:a16="http://schemas.microsoft.com/office/drawing/2014/main" id="{40977523-726E-0946-A12A-C87BFED44636}"/>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1290491" y="989728"/>
            <a:ext cx="973047" cy="839553"/>
          </a:xfrm>
          <a:prstGeom prst="rect">
            <a:avLst/>
          </a:prstGeom>
        </p:spPr>
      </p:pic>
      <p:sp>
        <p:nvSpPr>
          <p:cNvPr id="33" name="TextBox 32">
            <a:extLst>
              <a:ext uri="{FF2B5EF4-FFF2-40B4-BE49-F238E27FC236}">
                <a16:creationId xmlns:a16="http://schemas.microsoft.com/office/drawing/2014/main" id="{EE8E59B5-CF84-B14A-A38F-4E08322F5A9A}"/>
              </a:ext>
            </a:extLst>
          </p:cNvPr>
          <p:cNvSpPr txBox="1"/>
          <p:nvPr/>
        </p:nvSpPr>
        <p:spPr>
          <a:xfrm>
            <a:off x="7474269" y="4874417"/>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286130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fade">
                                      <p:cBhvr>
                                        <p:cTn id="26" dur="500"/>
                                        <p:tgtEl>
                                          <p:spTgt spid="6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10"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10"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par>
                                <p:cTn id="45" presetID="10"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D572E-34E7-DA4E-9B45-59C4BE7842B9}"/>
              </a:ext>
            </a:extLst>
          </p:cNvPr>
          <p:cNvSpPr>
            <a:spLocks noGrp="1"/>
          </p:cNvSpPr>
          <p:nvPr>
            <p:ph type="title"/>
          </p:nvPr>
        </p:nvSpPr>
        <p:spPr/>
        <p:txBody>
          <a:bodyPr/>
          <a:lstStyle/>
          <a:p>
            <a:r>
              <a:rPr lang="en-US" dirty="0"/>
              <a:t>Outline</a:t>
            </a:r>
          </a:p>
        </p:txBody>
      </p:sp>
      <p:sp>
        <p:nvSpPr>
          <p:cNvPr id="7" name="TextBox 6">
            <a:extLst>
              <a:ext uri="{FF2B5EF4-FFF2-40B4-BE49-F238E27FC236}">
                <a16:creationId xmlns:a16="http://schemas.microsoft.com/office/drawing/2014/main" id="{E27DBF83-364E-4F4A-876A-3880C6E0A5C8}"/>
              </a:ext>
            </a:extLst>
          </p:cNvPr>
          <p:cNvSpPr txBox="1"/>
          <p:nvPr/>
        </p:nvSpPr>
        <p:spPr>
          <a:xfrm>
            <a:off x="514350" y="1476212"/>
            <a:ext cx="8401049" cy="4247317"/>
          </a:xfrm>
          <a:prstGeom prst="rect">
            <a:avLst/>
          </a:prstGeom>
          <a:noFill/>
        </p:spPr>
        <p:txBody>
          <a:bodyPr wrap="square" rtlCol="0">
            <a:spAutoFit/>
          </a:bodyPr>
          <a:lstStyle/>
          <a:p>
            <a:pPr marL="428615" indent="-428615">
              <a:lnSpc>
                <a:spcPct val="150000"/>
              </a:lnSpc>
              <a:buFont typeface="Arial" panose="020B0604020202020204" pitchFamily="34" charset="0"/>
              <a:buChar char="•"/>
            </a:pPr>
            <a:r>
              <a:rPr lang="en-US" sz="2700" dirty="0"/>
              <a:t>Review of Deep Learning Concepts</a:t>
            </a:r>
          </a:p>
          <a:p>
            <a:pPr marL="428615" indent="-428615">
              <a:lnSpc>
                <a:spcPct val="150000"/>
              </a:lnSpc>
              <a:buFont typeface="Arial" panose="020B0604020202020204" pitchFamily="34" charset="0"/>
              <a:buChar char="•"/>
            </a:pPr>
            <a:r>
              <a:rPr lang="en-US" sz="2700" dirty="0"/>
              <a:t>DL in Computer Vision </a:t>
            </a:r>
          </a:p>
          <a:p>
            <a:pPr marL="428615" indent="-428615">
              <a:lnSpc>
                <a:spcPct val="150000"/>
              </a:lnSpc>
              <a:buFont typeface="Arial" panose="020B0604020202020204" pitchFamily="34" charset="0"/>
              <a:buChar char="•"/>
            </a:pPr>
            <a:r>
              <a:rPr lang="en-US" sz="2700" dirty="0"/>
              <a:t>Apache MXNet</a:t>
            </a:r>
          </a:p>
          <a:p>
            <a:pPr marL="428615" indent="-428615">
              <a:lnSpc>
                <a:spcPct val="150000"/>
              </a:lnSpc>
              <a:buFont typeface="Arial" panose="020B0604020202020204" pitchFamily="34" charset="0"/>
              <a:buChar char="•"/>
            </a:pPr>
            <a:r>
              <a:rPr lang="en-US" sz="2700" dirty="0"/>
              <a:t>Deep Learning Inference</a:t>
            </a:r>
          </a:p>
          <a:p>
            <a:pPr marL="428615" indent="-428615">
              <a:buFont typeface="Arial" panose="020B0604020202020204" pitchFamily="34" charset="0"/>
              <a:buChar char="•"/>
            </a:pPr>
            <a:endParaRPr lang="en-US" sz="2700" dirty="0"/>
          </a:p>
          <a:p>
            <a:pPr marL="428615" indent="-428615">
              <a:buFont typeface="Arial" panose="020B0604020202020204" pitchFamily="34" charset="0"/>
              <a:buChar char="•"/>
            </a:pPr>
            <a:endParaRPr lang="en-US" sz="2700" dirty="0"/>
          </a:p>
          <a:p>
            <a:pPr marL="428615" indent="-428615">
              <a:buFont typeface="Arial" panose="020B0604020202020204" pitchFamily="34" charset="0"/>
              <a:buChar char="•"/>
            </a:pPr>
            <a:endParaRPr lang="en-US" sz="2700" dirty="0"/>
          </a:p>
          <a:p>
            <a:pPr marL="428615" indent="-428615">
              <a:buFont typeface="Arial" panose="020B0604020202020204" pitchFamily="34" charset="0"/>
              <a:buChar char="•"/>
            </a:pPr>
            <a:endParaRPr lang="en-US" sz="2700" dirty="0"/>
          </a:p>
        </p:txBody>
      </p:sp>
    </p:spTree>
    <p:extLst>
      <p:ext uri="{BB962C8B-B14F-4D97-AF65-F5344CB8AC3E}">
        <p14:creationId xmlns:p14="http://schemas.microsoft.com/office/powerpoint/2010/main" val="4254304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215009169"/>
              </p:ext>
            </p:extLst>
          </p:nvPr>
        </p:nvGraphicFramePr>
        <p:xfrm>
          <a:off x="4532673" y="167150"/>
          <a:ext cx="4080387" cy="44936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p:cNvSpPr>
            <a:spLocks noGrp="1"/>
          </p:cNvSpPr>
          <p:nvPr>
            <p:ph type="title"/>
          </p:nvPr>
        </p:nvSpPr>
        <p:spPr>
          <a:xfrm>
            <a:off x="715110" y="1474994"/>
            <a:ext cx="3587263" cy="2041931"/>
          </a:xfrm>
        </p:spPr>
        <p:txBody>
          <a:bodyPr anchor="ctr"/>
          <a:lstStyle/>
          <a:p>
            <a:pPr algn="ctr"/>
            <a:r>
              <a:rPr lang="en-US" sz="2400" dirty="0"/>
              <a:t>The Undifferentiated Heavy Lifting of </a:t>
            </a:r>
            <a:br>
              <a:rPr lang="en-US" sz="2400" dirty="0"/>
            </a:br>
            <a:r>
              <a:rPr lang="en-US" sz="2400" dirty="0"/>
              <a:t>Model Serving</a:t>
            </a:r>
          </a:p>
        </p:txBody>
      </p:sp>
      <p:grpSp>
        <p:nvGrpSpPr>
          <p:cNvPr id="4" name="Group 3">
            <a:extLst>
              <a:ext uri="{FF2B5EF4-FFF2-40B4-BE49-F238E27FC236}">
                <a16:creationId xmlns:a16="http://schemas.microsoft.com/office/drawing/2014/main" id="{01B36658-7188-0A4B-BE6A-7200E90A0389}"/>
              </a:ext>
            </a:extLst>
          </p:cNvPr>
          <p:cNvGrpSpPr/>
          <p:nvPr/>
        </p:nvGrpSpPr>
        <p:grpSpPr>
          <a:xfrm>
            <a:off x="1039483" y="1066715"/>
            <a:ext cx="3159559" cy="2908024"/>
            <a:chOff x="4913900" y="1533829"/>
            <a:chExt cx="2271252" cy="2082260"/>
          </a:xfrm>
        </p:grpSpPr>
        <p:pic>
          <p:nvPicPr>
            <p:cNvPr id="5" name="Picture 4">
              <a:extLst>
                <a:ext uri="{FF2B5EF4-FFF2-40B4-BE49-F238E27FC236}">
                  <a16:creationId xmlns:a16="http://schemas.microsoft.com/office/drawing/2014/main" id="{4F7619C9-8D53-D540-AE5C-A1B2791F30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39926" y="1533829"/>
              <a:ext cx="1193907" cy="1193907"/>
            </a:xfrm>
            <a:prstGeom prst="rect">
              <a:avLst/>
            </a:prstGeom>
          </p:spPr>
        </p:pic>
        <p:sp>
          <p:nvSpPr>
            <p:cNvPr id="7" name="TextBox 6">
              <a:extLst>
                <a:ext uri="{FF2B5EF4-FFF2-40B4-BE49-F238E27FC236}">
                  <a16:creationId xmlns:a16="http://schemas.microsoft.com/office/drawing/2014/main" id="{3C0F69BB-6AEA-EB4A-B9E7-BE87E537DA53}"/>
                </a:ext>
              </a:extLst>
            </p:cNvPr>
            <p:cNvSpPr txBox="1"/>
            <p:nvPr/>
          </p:nvSpPr>
          <p:spPr>
            <a:xfrm>
              <a:off x="4913900" y="3021062"/>
              <a:ext cx="2271252" cy="595027"/>
            </a:xfrm>
            <a:prstGeom prst="rect">
              <a:avLst/>
            </a:prstGeom>
            <a:noFill/>
          </p:spPr>
          <p:txBody>
            <a:bodyPr wrap="square" rtlCol="0" anchor="ctr">
              <a:spAutoFit/>
            </a:bodyPr>
            <a:lstStyle/>
            <a:p>
              <a:pPr algn="ctr"/>
              <a:r>
                <a:rPr lang="en-US" sz="2400" dirty="0">
                  <a:solidFill>
                    <a:schemeClr val="bg1"/>
                  </a:solidFill>
                  <a:latin typeface="Amazon Ember" charset="0"/>
                  <a:ea typeface="Amazon Ember" charset="0"/>
                  <a:cs typeface="Amazon Ember" charset="0"/>
                </a:rPr>
                <a:t>Model Server for </a:t>
              </a:r>
              <a:r>
                <a:rPr lang="en-US" sz="2400" dirty="0" err="1">
                  <a:solidFill>
                    <a:schemeClr val="bg1"/>
                  </a:solidFill>
                  <a:latin typeface="Amazon Ember" charset="0"/>
                  <a:ea typeface="Amazon Ember" charset="0"/>
                  <a:cs typeface="Amazon Ember" charset="0"/>
                </a:rPr>
                <a:t>MXNet</a:t>
              </a:r>
              <a:endParaRPr lang="en-US" sz="2400" dirty="0">
                <a:solidFill>
                  <a:schemeClr val="bg1"/>
                </a:solidFill>
              </a:endParaRPr>
            </a:p>
          </p:txBody>
        </p:sp>
      </p:grpSp>
      <p:sp>
        <p:nvSpPr>
          <p:cNvPr id="8" name="TextBox 7">
            <a:extLst>
              <a:ext uri="{FF2B5EF4-FFF2-40B4-BE49-F238E27FC236}">
                <a16:creationId xmlns:a16="http://schemas.microsoft.com/office/drawing/2014/main" id="{1485481F-6F26-5E4F-A361-FFBFB8897C7E}"/>
              </a:ext>
            </a:extLst>
          </p:cNvPr>
          <p:cNvSpPr txBox="1"/>
          <p:nvPr/>
        </p:nvSpPr>
        <p:spPr>
          <a:xfrm>
            <a:off x="7474269" y="4889456"/>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156619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FBA74F57-1EFD-AB49-A915-E84564474A3B}"/>
                                            </p:graphicEl>
                                          </p:spTgt>
                                        </p:tgtEl>
                                        <p:attrNameLst>
                                          <p:attrName>style.visibility</p:attrName>
                                        </p:attrNameLst>
                                      </p:cBhvr>
                                      <p:to>
                                        <p:strVal val="visible"/>
                                      </p:to>
                                    </p:set>
                                    <p:animEffect transition="in" filter="fade">
                                      <p:cBhvr>
                                        <p:cTn id="7" dur="500"/>
                                        <p:tgtEl>
                                          <p:spTgt spid="6">
                                            <p:graphicEl>
                                              <a:dgm id="{FBA74F57-1EFD-AB49-A915-E84564474A3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3F6D4A8D-9AE1-274B-83C0-5134F90457C8}"/>
                                            </p:graphicEl>
                                          </p:spTgt>
                                        </p:tgtEl>
                                        <p:attrNameLst>
                                          <p:attrName>style.visibility</p:attrName>
                                        </p:attrNameLst>
                                      </p:cBhvr>
                                      <p:to>
                                        <p:strVal val="visible"/>
                                      </p:to>
                                    </p:set>
                                    <p:animEffect transition="in" filter="fade">
                                      <p:cBhvr>
                                        <p:cTn id="10" dur="500"/>
                                        <p:tgtEl>
                                          <p:spTgt spid="6">
                                            <p:graphicEl>
                                              <a:dgm id="{3F6D4A8D-9AE1-274B-83C0-5134F90457C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08055874-952F-EA4B-A7EA-82B1E3512F60}"/>
                                            </p:graphicEl>
                                          </p:spTgt>
                                        </p:tgtEl>
                                        <p:attrNameLst>
                                          <p:attrName>style.visibility</p:attrName>
                                        </p:attrNameLst>
                                      </p:cBhvr>
                                      <p:to>
                                        <p:strVal val="visible"/>
                                      </p:to>
                                    </p:set>
                                    <p:animEffect transition="in" filter="fade">
                                      <p:cBhvr>
                                        <p:cTn id="13" dur="500"/>
                                        <p:tgtEl>
                                          <p:spTgt spid="6">
                                            <p:graphicEl>
                                              <a:dgm id="{08055874-952F-EA4B-A7EA-82B1E3512F60}"/>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graphicEl>
                                              <a:dgm id="{9420F19B-6A7B-1440-B111-ACC528AF527F}"/>
                                            </p:graphicEl>
                                          </p:spTgt>
                                        </p:tgtEl>
                                        <p:attrNameLst>
                                          <p:attrName>style.visibility</p:attrName>
                                        </p:attrNameLst>
                                      </p:cBhvr>
                                      <p:to>
                                        <p:strVal val="visible"/>
                                      </p:to>
                                    </p:set>
                                    <p:animEffect transition="in" filter="fade">
                                      <p:cBhvr>
                                        <p:cTn id="18" dur="500"/>
                                        <p:tgtEl>
                                          <p:spTgt spid="6">
                                            <p:graphicEl>
                                              <a:dgm id="{9420F19B-6A7B-1440-B111-ACC528AF527F}"/>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E2EA1E36-C7B2-8848-B715-D569AD0E786B}"/>
                                            </p:graphicEl>
                                          </p:spTgt>
                                        </p:tgtEl>
                                        <p:attrNameLst>
                                          <p:attrName>style.visibility</p:attrName>
                                        </p:attrNameLst>
                                      </p:cBhvr>
                                      <p:to>
                                        <p:strVal val="visible"/>
                                      </p:to>
                                    </p:set>
                                    <p:animEffect transition="in" filter="fade">
                                      <p:cBhvr>
                                        <p:cTn id="21" dur="500"/>
                                        <p:tgtEl>
                                          <p:spTgt spid="6">
                                            <p:graphicEl>
                                              <a:dgm id="{E2EA1E36-C7B2-8848-B715-D569AD0E786B}"/>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graphicEl>
                                              <a:dgm id="{76BA6E6C-DA08-F64D-B35C-25477768E5F9}"/>
                                            </p:graphicEl>
                                          </p:spTgt>
                                        </p:tgtEl>
                                        <p:attrNameLst>
                                          <p:attrName>style.visibility</p:attrName>
                                        </p:attrNameLst>
                                      </p:cBhvr>
                                      <p:to>
                                        <p:strVal val="visible"/>
                                      </p:to>
                                    </p:set>
                                    <p:animEffect transition="in" filter="fade">
                                      <p:cBhvr>
                                        <p:cTn id="26" dur="500"/>
                                        <p:tgtEl>
                                          <p:spTgt spid="6">
                                            <p:graphicEl>
                                              <a:dgm id="{76BA6E6C-DA08-F64D-B35C-25477768E5F9}"/>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graphicEl>
                                              <a:dgm id="{A005FC4A-CD07-AF48-8A1F-D4A70ED8FD61}"/>
                                            </p:graphicEl>
                                          </p:spTgt>
                                        </p:tgtEl>
                                        <p:attrNameLst>
                                          <p:attrName>style.visibility</p:attrName>
                                        </p:attrNameLst>
                                      </p:cBhvr>
                                      <p:to>
                                        <p:strVal val="visible"/>
                                      </p:to>
                                    </p:set>
                                    <p:animEffect transition="in" filter="fade">
                                      <p:cBhvr>
                                        <p:cTn id="29" dur="500"/>
                                        <p:tgtEl>
                                          <p:spTgt spid="6">
                                            <p:graphicEl>
                                              <a:dgm id="{A005FC4A-CD07-AF48-8A1F-D4A70ED8FD61}"/>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graphicEl>
                                              <a:dgm id="{B8A522E1-D6D2-ED4A-8EF8-86895D5FF5EF}"/>
                                            </p:graphicEl>
                                          </p:spTgt>
                                        </p:tgtEl>
                                        <p:attrNameLst>
                                          <p:attrName>style.visibility</p:attrName>
                                        </p:attrNameLst>
                                      </p:cBhvr>
                                      <p:to>
                                        <p:strVal val="visible"/>
                                      </p:to>
                                    </p:set>
                                    <p:animEffect transition="in" filter="fade">
                                      <p:cBhvr>
                                        <p:cTn id="34" dur="500"/>
                                        <p:tgtEl>
                                          <p:spTgt spid="6">
                                            <p:graphicEl>
                                              <a:dgm id="{B8A522E1-D6D2-ED4A-8EF8-86895D5FF5EF}"/>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graphicEl>
                                              <a:dgm id="{56E1FF0B-861D-D94F-8F38-FBBBEBCD1D10}"/>
                                            </p:graphicEl>
                                          </p:spTgt>
                                        </p:tgtEl>
                                        <p:attrNameLst>
                                          <p:attrName>style.visibility</p:attrName>
                                        </p:attrNameLst>
                                      </p:cBhvr>
                                      <p:to>
                                        <p:strVal val="visible"/>
                                      </p:to>
                                    </p:set>
                                    <p:animEffect transition="in" filter="fade">
                                      <p:cBhvr>
                                        <p:cTn id="37" dur="500"/>
                                        <p:tgtEl>
                                          <p:spTgt spid="6">
                                            <p:graphicEl>
                                              <a:dgm id="{56E1FF0B-861D-D94F-8F38-FBBBEBCD1D10}"/>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9CB70FF8-63A5-3044-8DFB-667A11431665}"/>
                                            </p:graphicEl>
                                          </p:spTgt>
                                        </p:tgtEl>
                                        <p:attrNameLst>
                                          <p:attrName>style.visibility</p:attrName>
                                        </p:attrNameLst>
                                      </p:cBhvr>
                                      <p:to>
                                        <p:strVal val="visible"/>
                                      </p:to>
                                    </p:set>
                                    <p:animEffect transition="in" filter="fade">
                                      <p:cBhvr>
                                        <p:cTn id="42" dur="500"/>
                                        <p:tgtEl>
                                          <p:spTgt spid="6">
                                            <p:graphicEl>
                                              <a:dgm id="{9CB70FF8-63A5-3044-8DFB-667A11431665}"/>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graphicEl>
                                              <a:dgm id="{32B91823-A7CF-4847-82F8-129D2AA37B1F}"/>
                                            </p:graphicEl>
                                          </p:spTgt>
                                        </p:tgtEl>
                                        <p:attrNameLst>
                                          <p:attrName>style.visibility</p:attrName>
                                        </p:attrNameLst>
                                      </p:cBhvr>
                                      <p:to>
                                        <p:strVal val="visible"/>
                                      </p:to>
                                    </p:set>
                                    <p:animEffect transition="in" filter="fade">
                                      <p:cBhvr>
                                        <p:cTn id="45" dur="500"/>
                                        <p:tgtEl>
                                          <p:spTgt spid="6">
                                            <p:graphicEl>
                                              <a:dgm id="{32B91823-A7CF-4847-82F8-129D2AA37B1F}"/>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graphicEl>
                                              <a:dgm id="{6D23E375-92E4-2F4B-8769-716F31B3EC34}"/>
                                            </p:graphicEl>
                                          </p:spTgt>
                                        </p:tgtEl>
                                        <p:attrNameLst>
                                          <p:attrName>style.visibility</p:attrName>
                                        </p:attrNameLst>
                                      </p:cBhvr>
                                      <p:to>
                                        <p:strVal val="visible"/>
                                      </p:to>
                                    </p:set>
                                    <p:animEffect transition="in" filter="fade">
                                      <p:cBhvr>
                                        <p:cTn id="50" dur="500"/>
                                        <p:tgtEl>
                                          <p:spTgt spid="6">
                                            <p:graphicEl>
                                              <a:dgm id="{6D23E375-92E4-2F4B-8769-716F31B3EC34}"/>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graphicEl>
                                              <a:dgm id="{A186F144-A66A-D949-9D37-6E057B1E9C72}"/>
                                            </p:graphicEl>
                                          </p:spTgt>
                                        </p:tgtEl>
                                        <p:attrNameLst>
                                          <p:attrName>style.visibility</p:attrName>
                                        </p:attrNameLst>
                                      </p:cBhvr>
                                      <p:to>
                                        <p:strVal val="visible"/>
                                      </p:to>
                                    </p:set>
                                    <p:animEffect transition="in" filter="fade">
                                      <p:cBhvr>
                                        <p:cTn id="53" dur="500"/>
                                        <p:tgtEl>
                                          <p:spTgt spid="6">
                                            <p:graphicEl>
                                              <a:dgm id="{A186F144-A66A-D949-9D37-6E057B1E9C72}"/>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graphicEl>
                                              <a:dgm id="{EEFEDD19-8F0C-A04B-BB29-F848DAE68632}"/>
                                            </p:graphicEl>
                                          </p:spTgt>
                                        </p:tgtEl>
                                        <p:attrNameLst>
                                          <p:attrName>style.visibility</p:attrName>
                                        </p:attrNameLst>
                                      </p:cBhvr>
                                      <p:to>
                                        <p:strVal val="visible"/>
                                      </p:to>
                                    </p:set>
                                    <p:animEffect transition="in" filter="fade">
                                      <p:cBhvr>
                                        <p:cTn id="58" dur="500"/>
                                        <p:tgtEl>
                                          <p:spTgt spid="6">
                                            <p:graphicEl>
                                              <a:dgm id="{EEFEDD19-8F0C-A04B-BB29-F848DAE68632}"/>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graphicEl>
                                              <a:dgm id="{5DB645F8-5D5A-3B49-B81E-921687746961}"/>
                                            </p:graphicEl>
                                          </p:spTgt>
                                        </p:tgtEl>
                                        <p:attrNameLst>
                                          <p:attrName>style.visibility</p:attrName>
                                        </p:attrNameLst>
                                      </p:cBhvr>
                                      <p:to>
                                        <p:strVal val="visible"/>
                                      </p:to>
                                    </p:set>
                                    <p:animEffect transition="in" filter="fade">
                                      <p:cBhvr>
                                        <p:cTn id="61" dur="500"/>
                                        <p:tgtEl>
                                          <p:spTgt spid="6">
                                            <p:graphicEl>
                                              <a:dgm id="{5DB645F8-5D5A-3B49-B81E-921687746961}"/>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0" nodeType="clickEffect">
                                  <p:stCondLst>
                                    <p:cond delay="0"/>
                                  </p:stCondLst>
                                  <p:childTnLst>
                                    <p:animEffect transition="out" filter="fade">
                                      <p:cBhvr>
                                        <p:cTn id="65" dur="500"/>
                                        <p:tgtEl>
                                          <p:spTgt spid="9"/>
                                        </p:tgtEl>
                                      </p:cBhvr>
                                    </p:animEffect>
                                    <p:set>
                                      <p:cBhvr>
                                        <p:cTn id="66" dur="1" fill="hold">
                                          <p:stCondLst>
                                            <p:cond delay="499"/>
                                          </p:stCondLst>
                                        </p:cTn>
                                        <p:tgtEl>
                                          <p:spTgt spid="9"/>
                                        </p:tgtEl>
                                        <p:attrNameLst>
                                          <p:attrName>style.visibility</p:attrName>
                                        </p:attrNameLst>
                                      </p:cBhvr>
                                      <p:to>
                                        <p:strVal val="hidden"/>
                                      </p:to>
                                    </p:se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17" name="Title 1">
            <a:extLst>
              <a:ext uri="{FF2B5EF4-FFF2-40B4-BE49-F238E27FC236}">
                <a16:creationId xmlns:a16="http://schemas.microsoft.com/office/drawing/2014/main" id="{5E749BBA-35B7-4B4A-A0E0-6CF7C024FDDA}"/>
              </a:ext>
            </a:extLst>
          </p:cNvPr>
          <p:cNvSpPr txBox="1">
            <a:spLocks/>
          </p:cNvSpPr>
          <p:nvPr/>
        </p:nvSpPr>
        <p:spPr>
          <a:xfrm>
            <a:off x="631760" y="114936"/>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b="1" dirty="0" err="1">
                <a:solidFill>
                  <a:schemeClr val="tx1"/>
                </a:solidFill>
              </a:rPr>
              <a:t>MXNet</a:t>
            </a:r>
            <a:r>
              <a:rPr lang="en-US" b="1" dirty="0">
                <a:solidFill>
                  <a:schemeClr val="tx1"/>
                </a:solidFill>
              </a:rPr>
              <a:t> Model Server</a:t>
            </a:r>
          </a:p>
        </p:txBody>
      </p:sp>
      <p:sp>
        <p:nvSpPr>
          <p:cNvPr id="11" name="TextBox 10">
            <a:extLst>
              <a:ext uri="{FF2B5EF4-FFF2-40B4-BE49-F238E27FC236}">
                <a16:creationId xmlns:a16="http://schemas.microsoft.com/office/drawing/2014/main" id="{E102451A-31AB-6E41-BB59-24D451B9EF8E}"/>
              </a:ext>
            </a:extLst>
          </p:cNvPr>
          <p:cNvSpPr txBox="1"/>
          <p:nvPr/>
        </p:nvSpPr>
        <p:spPr>
          <a:xfrm>
            <a:off x="631759" y="1042218"/>
            <a:ext cx="6213887" cy="3277564"/>
          </a:xfrm>
          <a:prstGeom prst="rect">
            <a:avLst/>
          </a:prstGeom>
          <a:noFill/>
        </p:spPr>
        <p:txBody>
          <a:bodyPr wrap="square" rtlCol="0">
            <a:spAutoFit/>
          </a:bodyPr>
          <a:lstStyle/>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Machine learning model server</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Serves </a:t>
            </a:r>
            <a:r>
              <a:rPr lang="en-US" sz="2000" dirty="0" err="1">
                <a:latin typeface="Amazon Ember" panose="020B0603020204020204" pitchFamily="34" charset="0"/>
                <a:ea typeface="Amazon Ember" panose="020B0603020204020204" pitchFamily="34" charset="0"/>
                <a:cs typeface="Amazon Ember" panose="020B0603020204020204" pitchFamily="34" charset="0"/>
              </a:rPr>
              <a:t>MXNet</a:t>
            </a:r>
            <a:r>
              <a:rPr lang="en-US" sz="2000" dirty="0">
                <a:latin typeface="Amazon Ember" panose="020B0603020204020204" pitchFamily="34" charset="0"/>
                <a:ea typeface="Amazon Ember" panose="020B0603020204020204" pitchFamily="34" charset="0"/>
                <a:cs typeface="Amazon Ember" panose="020B0603020204020204" pitchFamily="34" charset="0"/>
              </a:rPr>
              <a:t> and ONNX models</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Automated HTTP endpoints setup</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Auto-scales to all available CPUs and GPUs</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Pre-built and configured containers</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CLI to package model artifacts for serving</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Open source project under AWS Labs</a:t>
            </a:r>
          </a:p>
        </p:txBody>
      </p:sp>
      <p:grpSp>
        <p:nvGrpSpPr>
          <p:cNvPr id="3" name="Group 2">
            <a:extLst>
              <a:ext uri="{FF2B5EF4-FFF2-40B4-BE49-F238E27FC236}">
                <a16:creationId xmlns:a16="http://schemas.microsoft.com/office/drawing/2014/main" id="{C4206B53-457C-8545-B063-24A2B2611E54}"/>
              </a:ext>
            </a:extLst>
          </p:cNvPr>
          <p:cNvGrpSpPr/>
          <p:nvPr/>
        </p:nvGrpSpPr>
        <p:grpSpPr>
          <a:xfrm>
            <a:off x="6290651" y="1394378"/>
            <a:ext cx="2783134" cy="2157393"/>
            <a:chOff x="7139821" y="1704038"/>
            <a:chExt cx="2783134" cy="2157391"/>
          </a:xfrm>
        </p:grpSpPr>
        <p:pic>
          <p:nvPicPr>
            <p:cNvPr id="6" name="Picture 5">
              <a:extLst>
                <a:ext uri="{FF2B5EF4-FFF2-40B4-BE49-F238E27FC236}">
                  <a16:creationId xmlns:a16="http://schemas.microsoft.com/office/drawing/2014/main" id="{89C456EC-72CE-9B40-B977-0482122BA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0223" y="1704038"/>
              <a:ext cx="1605176" cy="1605176"/>
            </a:xfrm>
            <a:prstGeom prst="rect">
              <a:avLst/>
            </a:prstGeom>
          </p:spPr>
        </p:pic>
        <p:sp>
          <p:nvSpPr>
            <p:cNvPr id="2" name="Rectangle 1">
              <a:extLst>
                <a:ext uri="{FF2B5EF4-FFF2-40B4-BE49-F238E27FC236}">
                  <a16:creationId xmlns:a16="http://schemas.microsoft.com/office/drawing/2014/main" id="{E2358D5A-69C3-0040-9E59-513A49CC3E7A}"/>
                </a:ext>
              </a:extLst>
            </p:cNvPr>
            <p:cNvSpPr/>
            <p:nvPr/>
          </p:nvSpPr>
          <p:spPr>
            <a:xfrm>
              <a:off x="7139821" y="3461319"/>
              <a:ext cx="2783134" cy="400110"/>
            </a:xfrm>
            <a:prstGeom prst="rect">
              <a:avLst/>
            </a:prstGeom>
          </p:spPr>
          <p:txBody>
            <a:bodyPr wrap="none">
              <a:spAutoFit/>
            </a:bodyPr>
            <a:lstStyle/>
            <a:p>
              <a:r>
                <a:rPr lang="en-US" sz="2000" dirty="0">
                  <a:hlinkClick r:id="rId5"/>
                </a:rPr>
                <a:t>http://modelserver.io</a:t>
              </a:r>
              <a:r>
                <a:rPr lang="en-US" sz="2000" dirty="0"/>
                <a:t> </a:t>
              </a:r>
            </a:p>
          </p:txBody>
        </p:sp>
      </p:grpSp>
      <p:sp>
        <p:nvSpPr>
          <p:cNvPr id="9" name="TextBox 8">
            <a:extLst>
              <a:ext uri="{FF2B5EF4-FFF2-40B4-BE49-F238E27FC236}">
                <a16:creationId xmlns:a16="http://schemas.microsoft.com/office/drawing/2014/main" id="{87DD1D6E-3DDD-024D-A572-EC0FBE9A9816}"/>
              </a:ext>
            </a:extLst>
          </p:cNvPr>
          <p:cNvSpPr txBox="1"/>
          <p:nvPr/>
        </p:nvSpPr>
        <p:spPr>
          <a:xfrm>
            <a:off x="7474269" y="4918532"/>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93297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5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8FB3-FE3B-3949-8F08-5E018E562197}"/>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515EBB00-5AC4-8944-BFD8-C53F8CB0945E}"/>
              </a:ext>
            </a:extLst>
          </p:cNvPr>
          <p:cNvPicPr>
            <a:picLocks noChangeAspect="1"/>
          </p:cNvPicPr>
          <p:nvPr/>
        </p:nvPicPr>
        <p:blipFill>
          <a:blip r:embed="rId2"/>
          <a:stretch>
            <a:fillRect/>
          </a:stretch>
        </p:blipFill>
        <p:spPr>
          <a:xfrm>
            <a:off x="4656127" y="1"/>
            <a:ext cx="4411673" cy="5143500"/>
          </a:xfrm>
          <a:prstGeom prst="rect">
            <a:avLst/>
          </a:prstGeom>
        </p:spPr>
      </p:pic>
      <p:pic>
        <p:nvPicPr>
          <p:cNvPr id="12" name="Content Placeholder 11">
            <a:extLst>
              <a:ext uri="{FF2B5EF4-FFF2-40B4-BE49-F238E27FC236}">
                <a16:creationId xmlns:a16="http://schemas.microsoft.com/office/drawing/2014/main" id="{2A39D56D-45A0-5742-80DE-401261EA10F4}"/>
              </a:ext>
            </a:extLst>
          </p:cNvPr>
          <p:cNvPicPr>
            <a:picLocks noGrp="1" noChangeAspect="1"/>
          </p:cNvPicPr>
          <p:nvPr>
            <p:ph idx="1"/>
          </p:nvPr>
        </p:nvPicPr>
        <p:blipFill>
          <a:blip r:embed="rId3"/>
          <a:stretch>
            <a:fillRect/>
          </a:stretch>
        </p:blipFill>
        <p:spPr>
          <a:xfrm>
            <a:off x="0" y="0"/>
            <a:ext cx="4648199" cy="5143499"/>
          </a:xfrm>
        </p:spPr>
      </p:pic>
    </p:spTree>
    <p:extLst>
      <p:ext uri="{BB962C8B-B14F-4D97-AF65-F5344CB8AC3E}">
        <p14:creationId xmlns:p14="http://schemas.microsoft.com/office/powerpoint/2010/main" val="667594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209550"/>
            <a:ext cx="8205304" cy="545741"/>
          </a:xfrm>
        </p:spPr>
        <p:txBody>
          <a:bodyPr>
            <a:normAutofit fontScale="90000"/>
          </a:bodyPr>
          <a:lstStyle/>
          <a:p>
            <a:r>
              <a:rPr lang="en-US" sz="3600" b="0" dirty="0"/>
              <a:t>Apache MXNet Social</a:t>
            </a:r>
          </a:p>
        </p:txBody>
      </p:sp>
      <p:sp>
        <p:nvSpPr>
          <p:cNvPr id="4" name="Content Placeholder 3">
            <a:extLst>
              <a:ext uri="{FF2B5EF4-FFF2-40B4-BE49-F238E27FC236}">
                <a16:creationId xmlns:a16="http://schemas.microsoft.com/office/drawing/2014/main" id="{37370179-C6DB-8A4E-B36D-C750F5B55113}"/>
              </a:ext>
            </a:extLst>
          </p:cNvPr>
          <p:cNvSpPr>
            <a:spLocks noGrp="1"/>
          </p:cNvSpPr>
          <p:nvPr>
            <p:ph sz="half" idx="1"/>
          </p:nvPr>
        </p:nvSpPr>
        <p:spPr>
          <a:xfrm>
            <a:off x="443605" y="891041"/>
            <a:ext cx="3213995" cy="461509"/>
          </a:xfrm>
        </p:spPr>
        <p:txBody>
          <a:bodyPr>
            <a:normAutofit/>
          </a:bodyPr>
          <a:lstStyle/>
          <a:p>
            <a:pPr marL="0" indent="0">
              <a:buNone/>
            </a:pPr>
            <a:r>
              <a:rPr lang="en-US" sz="1600" dirty="0">
                <a:solidFill>
                  <a:schemeClr val="bg1"/>
                </a:solidFill>
              </a:rPr>
              <a:t>YouTube: /</a:t>
            </a:r>
            <a:r>
              <a:rPr lang="en-US" sz="1600" dirty="0" err="1">
                <a:solidFill>
                  <a:schemeClr val="bg1"/>
                </a:solidFill>
              </a:rPr>
              <a:t>apachemxnet</a:t>
            </a:r>
            <a:endParaRPr lang="en-US" sz="1600" dirty="0">
              <a:solidFill>
                <a:schemeClr val="bg1"/>
              </a:solidFill>
            </a:endParaRPr>
          </a:p>
          <a:p>
            <a:pPr marL="0" indent="0">
              <a:buNone/>
            </a:pPr>
            <a:endParaRPr lang="en-US" sz="1600" dirty="0"/>
          </a:p>
        </p:txBody>
      </p:sp>
      <p:pic>
        <p:nvPicPr>
          <p:cNvPr id="5" name="Picture 4">
            <a:extLst>
              <a:ext uri="{FF2B5EF4-FFF2-40B4-BE49-F238E27FC236}">
                <a16:creationId xmlns:a16="http://schemas.microsoft.com/office/drawing/2014/main" id="{05D21761-C75C-104D-97E3-7C173FCA4E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3266" y="1166491"/>
            <a:ext cx="3200400" cy="1927274"/>
          </a:xfrm>
          <a:prstGeom prst="rect">
            <a:avLst/>
          </a:prstGeom>
        </p:spPr>
      </p:pic>
      <p:pic>
        <p:nvPicPr>
          <p:cNvPr id="6" name="Picture 5">
            <a:extLst>
              <a:ext uri="{FF2B5EF4-FFF2-40B4-BE49-F238E27FC236}">
                <a16:creationId xmlns:a16="http://schemas.microsoft.com/office/drawing/2014/main" id="{9E19B819-63B9-C44A-8484-F628ED2C713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6363" y="1751899"/>
            <a:ext cx="3200400" cy="1972380"/>
          </a:xfrm>
          <a:prstGeom prst="rect">
            <a:avLst/>
          </a:prstGeom>
        </p:spPr>
      </p:pic>
      <p:pic>
        <p:nvPicPr>
          <p:cNvPr id="7" name="Picture 6">
            <a:extLst>
              <a:ext uri="{FF2B5EF4-FFF2-40B4-BE49-F238E27FC236}">
                <a16:creationId xmlns:a16="http://schemas.microsoft.com/office/drawing/2014/main" id="{70E3DC98-F1C7-1B41-B6F2-C70327D27FC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76563" y="2650509"/>
            <a:ext cx="3200400" cy="2022781"/>
          </a:xfrm>
          <a:prstGeom prst="rect">
            <a:avLst/>
          </a:prstGeom>
        </p:spPr>
      </p:pic>
      <p:sp>
        <p:nvSpPr>
          <p:cNvPr id="8" name="Content Placeholder 3">
            <a:extLst>
              <a:ext uri="{FF2B5EF4-FFF2-40B4-BE49-F238E27FC236}">
                <a16:creationId xmlns:a16="http://schemas.microsoft.com/office/drawing/2014/main" id="{5A28FEB3-F342-FE4B-8F6A-69D552FEC887}"/>
              </a:ext>
            </a:extLst>
          </p:cNvPr>
          <p:cNvSpPr txBox="1">
            <a:spLocks/>
          </p:cNvSpPr>
          <p:nvPr/>
        </p:nvSpPr>
        <p:spPr>
          <a:xfrm>
            <a:off x="3610309" y="1443026"/>
            <a:ext cx="5681445" cy="461509"/>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371600" indent="0" algn="l" defTabSz="457200" rtl="0" eaLnBrk="1" latinLnBrk="0" hangingPunct="1">
              <a:spcBef>
                <a:spcPct val="20000"/>
              </a:spcBef>
              <a:buFont typeface="Arial"/>
              <a:buNone/>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1600" dirty="0"/>
              <a:t>Twitter: @</a:t>
            </a:r>
            <a:r>
              <a:rPr lang="en-US" sz="1600" dirty="0" err="1"/>
              <a:t>apachemxnet</a:t>
            </a:r>
            <a:endParaRPr lang="en-US" sz="1600" dirty="0"/>
          </a:p>
        </p:txBody>
      </p:sp>
      <p:sp>
        <p:nvSpPr>
          <p:cNvPr id="10" name="Content Placeholder 3">
            <a:extLst>
              <a:ext uri="{FF2B5EF4-FFF2-40B4-BE49-F238E27FC236}">
                <a16:creationId xmlns:a16="http://schemas.microsoft.com/office/drawing/2014/main" id="{322E3E81-A77B-6E46-BA3D-4EFD443AB6CF}"/>
              </a:ext>
            </a:extLst>
          </p:cNvPr>
          <p:cNvSpPr txBox="1">
            <a:spLocks/>
          </p:cNvSpPr>
          <p:nvPr/>
        </p:nvSpPr>
        <p:spPr>
          <a:xfrm>
            <a:off x="1107390" y="3981450"/>
            <a:ext cx="5681445" cy="461509"/>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371600" indent="0" algn="l" defTabSz="457200" rtl="0" eaLnBrk="1" latinLnBrk="0" hangingPunct="1">
              <a:spcBef>
                <a:spcPct val="20000"/>
              </a:spcBef>
              <a:buFont typeface="Arial"/>
              <a:buNone/>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1600" dirty="0"/>
              <a:t>Reddit: r/</a:t>
            </a:r>
            <a:r>
              <a:rPr lang="en-US" sz="1600" dirty="0" err="1"/>
              <a:t>mxnet</a:t>
            </a:r>
            <a:endParaRPr lang="en-US" sz="1600" dirty="0"/>
          </a:p>
        </p:txBody>
      </p:sp>
      <p:pic>
        <p:nvPicPr>
          <p:cNvPr id="9" name="Picture 8">
            <a:extLst>
              <a:ext uri="{FF2B5EF4-FFF2-40B4-BE49-F238E27FC236}">
                <a16:creationId xmlns:a16="http://schemas.microsoft.com/office/drawing/2014/main" id="{133559E9-0F07-DA4A-BB49-7AF1B9305573}"/>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939184" y="787757"/>
            <a:ext cx="515640" cy="515640"/>
          </a:xfrm>
          <a:prstGeom prst="rect">
            <a:avLst/>
          </a:prstGeom>
        </p:spPr>
      </p:pic>
      <p:pic>
        <p:nvPicPr>
          <p:cNvPr id="11" name="Picture 10">
            <a:extLst>
              <a:ext uri="{FF2B5EF4-FFF2-40B4-BE49-F238E27FC236}">
                <a16:creationId xmlns:a16="http://schemas.microsoft.com/office/drawing/2014/main" id="{31D47877-CFEB-414F-8DBB-65584E4CE399}"/>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983358" y="1328194"/>
            <a:ext cx="598534" cy="514739"/>
          </a:xfrm>
          <a:prstGeom prst="rect">
            <a:avLst/>
          </a:prstGeom>
        </p:spPr>
      </p:pic>
      <p:pic>
        <p:nvPicPr>
          <p:cNvPr id="12" name="Picture 11">
            <a:extLst>
              <a:ext uri="{FF2B5EF4-FFF2-40B4-BE49-F238E27FC236}">
                <a16:creationId xmlns:a16="http://schemas.microsoft.com/office/drawing/2014/main" id="{4676A935-767E-B04D-8122-A498AA5FF161}"/>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42900" y="3510543"/>
            <a:ext cx="1149511" cy="1149511"/>
          </a:xfrm>
          <a:prstGeom prst="rect">
            <a:avLst/>
          </a:prstGeom>
        </p:spPr>
      </p:pic>
      <p:pic>
        <p:nvPicPr>
          <p:cNvPr id="13" name="Picture 12">
            <a:extLst>
              <a:ext uri="{FF2B5EF4-FFF2-40B4-BE49-F238E27FC236}">
                <a16:creationId xmlns:a16="http://schemas.microsoft.com/office/drawing/2014/main" id="{500808FB-2D72-7D4C-9427-C0C350EBAF5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600700" y="2850066"/>
            <a:ext cx="3412708" cy="2069159"/>
          </a:xfrm>
          <a:prstGeom prst="rect">
            <a:avLst/>
          </a:prstGeom>
        </p:spPr>
      </p:pic>
      <p:sp>
        <p:nvSpPr>
          <p:cNvPr id="3" name="Rectangle 2">
            <a:extLst>
              <a:ext uri="{FF2B5EF4-FFF2-40B4-BE49-F238E27FC236}">
                <a16:creationId xmlns:a16="http://schemas.microsoft.com/office/drawing/2014/main" id="{9CDD6ADA-3BC2-8143-B502-236F225644B9}"/>
              </a:ext>
            </a:extLst>
          </p:cNvPr>
          <p:cNvSpPr/>
          <p:nvPr/>
        </p:nvSpPr>
        <p:spPr>
          <a:xfrm>
            <a:off x="6172200" y="2478673"/>
            <a:ext cx="2894985" cy="338554"/>
          </a:xfrm>
          <a:prstGeom prst="rect">
            <a:avLst/>
          </a:prstGeom>
        </p:spPr>
        <p:txBody>
          <a:bodyPr wrap="square">
            <a:spAutoFit/>
          </a:bodyPr>
          <a:lstStyle/>
          <a:p>
            <a:r>
              <a:rPr lang="en-US" sz="1600" dirty="0">
                <a:solidFill>
                  <a:schemeClr val="bg1"/>
                </a:solidFill>
              </a:rPr>
              <a:t>Medium: /apache-</a:t>
            </a:r>
            <a:r>
              <a:rPr lang="en-US" sz="1600" dirty="0" err="1">
                <a:solidFill>
                  <a:schemeClr val="bg1"/>
                </a:solidFill>
              </a:rPr>
              <a:t>mxnet</a:t>
            </a:r>
            <a:endParaRPr lang="en-US" sz="1600" dirty="0">
              <a:solidFill>
                <a:schemeClr val="bg1"/>
              </a:solidFill>
            </a:endParaRPr>
          </a:p>
        </p:txBody>
      </p:sp>
      <p:pic>
        <p:nvPicPr>
          <p:cNvPr id="15" name="Picture 14">
            <a:extLst>
              <a:ext uri="{FF2B5EF4-FFF2-40B4-BE49-F238E27FC236}">
                <a16:creationId xmlns:a16="http://schemas.microsoft.com/office/drawing/2014/main" id="{06378F2E-3EBD-BD4B-B433-99DE9ECB6D12}"/>
              </a:ext>
            </a:extLst>
          </p:cNvPr>
          <p:cNvPicPr>
            <a:picLocks noChangeAspect="1"/>
          </p:cNvPicPr>
          <p:nvPr/>
        </p:nvPicPr>
        <p:blipFill>
          <a:blip r:embed="rId10"/>
          <a:stretch>
            <a:fillRect/>
          </a:stretch>
        </p:blipFill>
        <p:spPr>
          <a:xfrm>
            <a:off x="8382000" y="1885950"/>
            <a:ext cx="612388" cy="607016"/>
          </a:xfrm>
          <a:prstGeom prst="rect">
            <a:avLst/>
          </a:prstGeom>
        </p:spPr>
      </p:pic>
    </p:spTree>
    <p:extLst>
      <p:ext uri="{BB962C8B-B14F-4D97-AF65-F5344CB8AC3E}">
        <p14:creationId xmlns:p14="http://schemas.microsoft.com/office/powerpoint/2010/main" val="1217216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E141-2761-DC48-B791-23261607251C}"/>
              </a:ext>
            </a:extLst>
          </p:cNvPr>
          <p:cNvSpPr>
            <a:spLocks noGrp="1"/>
          </p:cNvSpPr>
          <p:nvPr>
            <p:ph type="title"/>
          </p:nvPr>
        </p:nvSpPr>
        <p:spPr/>
        <p:txBody>
          <a:bodyPr/>
          <a:lstStyle/>
          <a:p>
            <a:r>
              <a:rPr lang="en-US" dirty="0"/>
              <a:t>Resources/References</a:t>
            </a:r>
          </a:p>
        </p:txBody>
      </p:sp>
      <p:sp>
        <p:nvSpPr>
          <p:cNvPr id="4" name="Content Placeholder 3">
            <a:extLst>
              <a:ext uri="{FF2B5EF4-FFF2-40B4-BE49-F238E27FC236}">
                <a16:creationId xmlns:a16="http://schemas.microsoft.com/office/drawing/2014/main" id="{11888B60-A921-4143-B709-BC462A8C1E84}"/>
              </a:ext>
            </a:extLst>
          </p:cNvPr>
          <p:cNvSpPr txBox="1">
            <a:spLocks noGrp="1"/>
          </p:cNvSpPr>
          <p:nvPr>
            <p:ph idx="1"/>
          </p:nvPr>
        </p:nvSpPr>
        <p:spPr>
          <a:xfrm>
            <a:off x="685800" y="1123950"/>
            <a:ext cx="7886700" cy="3584123"/>
          </a:xfrm>
          <a:prstGeom prst="rect">
            <a:avLst/>
          </a:prstGeom>
          <a:noFill/>
        </p:spPr>
        <p:txBody>
          <a:bodyPr wrap="square" rtlCol="0">
            <a:spAutoFit/>
          </a:bodyPr>
          <a:lstStyle/>
          <a:p>
            <a:pPr marL="182880" indent="-214308">
              <a:lnSpc>
                <a:spcPct val="150000"/>
              </a:lnSpc>
              <a:spcBef>
                <a:spcPts val="400"/>
              </a:spcBef>
              <a:buFont typeface="Arial" charset="0"/>
              <a:buChar char="•"/>
            </a:pPr>
            <a:r>
              <a:rPr lang="en-US" sz="1500" dirty="0">
                <a:solidFill>
                  <a:schemeClr val="accent5"/>
                </a:solidFill>
                <a:hlinkClick r:id="rId3"/>
              </a:rPr>
              <a:t>Apache MXNet – Flexible and efficient deep learning.</a:t>
            </a:r>
            <a:endParaRPr lang="en-US" sz="1500" dirty="0">
              <a:solidFill>
                <a:schemeClr val="accent5"/>
              </a:solidFill>
              <a:hlinkClick r:id="rId4"/>
            </a:endParaRPr>
          </a:p>
          <a:p>
            <a:pPr marL="182880" indent="-214308">
              <a:lnSpc>
                <a:spcPct val="150000"/>
              </a:lnSpc>
              <a:spcBef>
                <a:spcPts val="400"/>
              </a:spcBef>
              <a:buFont typeface="Arial" charset="0"/>
              <a:buChar char="•"/>
            </a:pPr>
            <a:r>
              <a:rPr lang="en-US" sz="1500" dirty="0">
                <a:solidFill>
                  <a:schemeClr val="accent5"/>
                </a:solidFill>
                <a:hlinkClick r:id="rId4"/>
              </a:rPr>
              <a:t>https://github.com/apache/incubator-mxnet</a:t>
            </a:r>
          </a:p>
          <a:p>
            <a:pPr marL="182880" indent="-214308">
              <a:lnSpc>
                <a:spcPct val="150000"/>
              </a:lnSpc>
              <a:spcBef>
                <a:spcPts val="400"/>
              </a:spcBef>
              <a:buFont typeface="Arial" charset="0"/>
              <a:buChar char="•"/>
            </a:pPr>
            <a:r>
              <a:rPr lang="en-US" sz="1500" dirty="0">
                <a:solidFill>
                  <a:schemeClr val="accent5"/>
                </a:solidFill>
                <a:hlinkClick r:id="rId5"/>
              </a:rPr>
              <a:t>https://github.com/TalkAI/apache-mxnet-odsc-2018</a:t>
            </a:r>
            <a:endParaRPr lang="en-US" sz="1500" dirty="0">
              <a:solidFill>
                <a:schemeClr val="accent5"/>
              </a:solidFill>
            </a:endParaRPr>
          </a:p>
          <a:p>
            <a:pPr marL="182880" indent="-214308">
              <a:lnSpc>
                <a:spcPct val="150000"/>
              </a:lnSpc>
              <a:spcBef>
                <a:spcPts val="400"/>
              </a:spcBef>
              <a:buFont typeface="Arial" charset="0"/>
              <a:buChar char="•"/>
            </a:pPr>
            <a:r>
              <a:rPr lang="en-US" sz="1500" dirty="0">
                <a:solidFill>
                  <a:schemeClr val="accent5"/>
                </a:solidFill>
                <a:hlinkClick r:id="rId6"/>
              </a:rPr>
              <a:t>Apache MXNet Gluon Tutorials</a:t>
            </a:r>
            <a:endParaRPr lang="en-US" sz="1500" dirty="0">
              <a:solidFill>
                <a:schemeClr val="accent5"/>
              </a:solidFill>
            </a:endParaRPr>
          </a:p>
          <a:p>
            <a:pPr marL="182880" indent="-214308">
              <a:lnSpc>
                <a:spcPct val="150000"/>
              </a:lnSpc>
              <a:spcBef>
                <a:spcPts val="400"/>
              </a:spcBef>
              <a:buFont typeface="Arial" charset="0"/>
              <a:buChar char="•"/>
            </a:pPr>
            <a:r>
              <a:rPr lang="en-US" sz="1500" dirty="0">
                <a:solidFill>
                  <a:schemeClr val="accent5"/>
                </a:solidFill>
                <a:hlinkClick r:id="rId7"/>
              </a:rPr>
              <a:t>The Deep Learning Book</a:t>
            </a:r>
          </a:p>
          <a:p>
            <a:pPr marL="182880" indent="-214308">
              <a:lnSpc>
                <a:spcPct val="150000"/>
              </a:lnSpc>
              <a:spcBef>
                <a:spcPts val="400"/>
              </a:spcBef>
              <a:buFont typeface="Arial" charset="0"/>
              <a:buChar char="•"/>
            </a:pPr>
            <a:r>
              <a:rPr lang="en-US" sz="1500" dirty="0">
                <a:solidFill>
                  <a:schemeClr val="accent5"/>
                </a:solidFill>
                <a:hlinkClick r:id="rId8"/>
              </a:rPr>
              <a:t>MXNet – Using pre-trained models</a:t>
            </a:r>
            <a:endParaRPr lang="en-US" sz="1500" dirty="0">
              <a:solidFill>
                <a:schemeClr val="accent5"/>
              </a:solidFill>
            </a:endParaRPr>
          </a:p>
          <a:p>
            <a:pPr marL="182880" indent="-214308">
              <a:lnSpc>
                <a:spcPct val="150000"/>
              </a:lnSpc>
              <a:spcBef>
                <a:spcPts val="400"/>
              </a:spcBef>
              <a:buFont typeface="Arial" charset="0"/>
              <a:buChar char="•"/>
            </a:pPr>
            <a:r>
              <a:rPr lang="en-US" sz="1500" dirty="0">
                <a:solidFill>
                  <a:schemeClr val="accent5"/>
                </a:solidFill>
                <a:hlinkClick r:id="rId7"/>
              </a:rPr>
              <a:t>Amazon Elastic MapReduce</a:t>
            </a:r>
            <a:endParaRPr lang="en-US" sz="1500" dirty="0">
              <a:solidFill>
                <a:schemeClr val="accent5"/>
              </a:solidFill>
            </a:endParaRPr>
          </a:p>
          <a:p>
            <a:pPr marL="182880" indent="-214308">
              <a:lnSpc>
                <a:spcPct val="150000"/>
              </a:lnSpc>
              <a:spcBef>
                <a:spcPts val="400"/>
              </a:spcBef>
              <a:buFont typeface="Arial" charset="0"/>
              <a:buChar char="•"/>
            </a:pPr>
            <a:r>
              <a:rPr lang="en-US" sz="1500" dirty="0">
                <a:solidFill>
                  <a:schemeClr val="accent5"/>
                </a:solidFill>
                <a:hlinkClick r:id="rId9"/>
              </a:rPr>
              <a:t>https://medium.com/apache-mxnet</a:t>
            </a:r>
            <a:r>
              <a:rPr lang="en-US" sz="1500" dirty="0">
                <a:solidFill>
                  <a:schemeClr val="accent5"/>
                </a:solidFill>
              </a:rPr>
              <a:t> </a:t>
            </a:r>
          </a:p>
          <a:p>
            <a:pPr marL="182880" indent="-214308">
              <a:lnSpc>
                <a:spcPct val="150000"/>
              </a:lnSpc>
              <a:spcBef>
                <a:spcPts val="400"/>
              </a:spcBef>
              <a:buFont typeface="Arial" charset="0"/>
              <a:buChar char="•"/>
            </a:pPr>
            <a:r>
              <a:rPr lang="en-US" sz="1500" dirty="0">
                <a:solidFill>
                  <a:schemeClr val="accent5"/>
                </a:solidFill>
                <a:hlinkClick r:id="rId10"/>
              </a:rPr>
              <a:t>https://twitter.com/apachemxnet</a:t>
            </a:r>
            <a:r>
              <a:rPr lang="en-US" sz="1500" dirty="0">
                <a:solidFill>
                  <a:schemeClr val="accent5"/>
                </a:solidFill>
              </a:rPr>
              <a:t> </a:t>
            </a:r>
          </a:p>
        </p:txBody>
      </p:sp>
    </p:spTree>
    <p:extLst>
      <p:ext uri="{BB962C8B-B14F-4D97-AF65-F5344CB8AC3E}">
        <p14:creationId xmlns:p14="http://schemas.microsoft.com/office/powerpoint/2010/main" val="3616544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29DB2-6BE8-A544-8C82-DE70E648D6F3}"/>
              </a:ext>
            </a:extLst>
          </p:cNvPr>
          <p:cNvSpPr>
            <a:spLocks noGrp="1"/>
          </p:cNvSpPr>
          <p:nvPr>
            <p:ph type="title"/>
          </p:nvPr>
        </p:nvSpPr>
        <p:spPr>
          <a:xfrm>
            <a:off x="571500" y="1885952"/>
            <a:ext cx="8001000" cy="1182887"/>
          </a:xfrm>
          <a:noFill/>
        </p:spPr>
        <p:txBody>
          <a:bodyPr>
            <a:normAutofit fontScale="90000"/>
          </a:bodyPr>
          <a:lstStyle/>
          <a:p>
            <a:pPr algn="ctr"/>
            <a:r>
              <a:rPr lang="en-US" sz="3975" b="1" dirty="0"/>
              <a:t>Thank You</a:t>
            </a:r>
            <a:br>
              <a:rPr lang="en-US" b="1" dirty="0"/>
            </a:br>
            <a:r>
              <a:rPr lang="en-US" dirty="0" err="1">
                <a:solidFill>
                  <a:schemeClr val="bg1"/>
                </a:solidFill>
              </a:rPr>
              <a:t>wamy@amazon.com</a:t>
            </a:r>
            <a:br>
              <a:rPr lang="en-US" dirty="0">
                <a:solidFill>
                  <a:schemeClr val="accent3">
                    <a:lumMod val="20000"/>
                    <a:lumOff val="80000"/>
                  </a:schemeClr>
                </a:solidFill>
              </a:rPr>
            </a:br>
            <a:endParaRPr lang="en-US" dirty="0">
              <a:solidFill>
                <a:schemeClr val="accent3">
                  <a:lumMod val="20000"/>
                  <a:lumOff val="80000"/>
                </a:schemeClr>
              </a:solidFill>
            </a:endParaRPr>
          </a:p>
        </p:txBody>
      </p:sp>
      <p:sp>
        <p:nvSpPr>
          <p:cNvPr id="3" name="TextBox 2">
            <a:extLst>
              <a:ext uri="{FF2B5EF4-FFF2-40B4-BE49-F238E27FC236}">
                <a16:creationId xmlns:a16="http://schemas.microsoft.com/office/drawing/2014/main" id="{CCFC6E86-F655-CB47-865D-047DE211E912}"/>
              </a:ext>
            </a:extLst>
          </p:cNvPr>
          <p:cNvSpPr txBox="1"/>
          <p:nvPr/>
        </p:nvSpPr>
        <p:spPr>
          <a:xfrm>
            <a:off x="7812159" y="2832653"/>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2631611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TextBox 391">
            <a:extLst>
              <a:ext uri="{FF2B5EF4-FFF2-40B4-BE49-F238E27FC236}">
                <a16:creationId xmlns:a16="http://schemas.microsoft.com/office/drawing/2014/main" id="{BA5DEBC4-125C-2147-B3DA-325E5487D66D}"/>
              </a:ext>
            </a:extLst>
          </p:cNvPr>
          <p:cNvSpPr txBox="1"/>
          <p:nvPr/>
        </p:nvSpPr>
        <p:spPr>
          <a:xfrm>
            <a:off x="7153278" y="3086102"/>
            <a:ext cx="1766003" cy="508088"/>
          </a:xfrm>
          <a:prstGeom prst="rect">
            <a:avLst/>
          </a:prstGeom>
          <a:noFill/>
        </p:spPr>
        <p:txBody>
          <a:bodyPr wrap="square" rtlCol="0">
            <a:spAutoFit/>
          </a:bodyPr>
          <a:lstStyle/>
          <a:p>
            <a:pPr algn="ctr"/>
            <a:r>
              <a:rPr lang="en-US" sz="1351" dirty="0"/>
              <a:t>Input layer</a:t>
            </a:r>
          </a:p>
          <a:p>
            <a:pPr algn="ctr"/>
            <a:r>
              <a:rPr lang="en-US" sz="1351" dirty="0"/>
              <a:t>(Raw pixels)</a:t>
            </a:r>
          </a:p>
        </p:txBody>
      </p:sp>
      <p:sp>
        <p:nvSpPr>
          <p:cNvPr id="417" name="TextBox 416">
            <a:extLst>
              <a:ext uri="{FF2B5EF4-FFF2-40B4-BE49-F238E27FC236}">
                <a16:creationId xmlns:a16="http://schemas.microsoft.com/office/drawing/2014/main" id="{EBD6E9A1-5224-8040-9FF2-C046877D243D}"/>
              </a:ext>
            </a:extLst>
          </p:cNvPr>
          <p:cNvSpPr txBox="1"/>
          <p:nvPr/>
        </p:nvSpPr>
        <p:spPr>
          <a:xfrm>
            <a:off x="7282380" y="640083"/>
            <a:ext cx="1448607" cy="508088"/>
          </a:xfrm>
          <a:prstGeom prst="rect">
            <a:avLst/>
          </a:prstGeom>
          <a:noFill/>
        </p:spPr>
        <p:txBody>
          <a:bodyPr wrap="square" rtlCol="0">
            <a:spAutoFit/>
          </a:bodyPr>
          <a:lstStyle/>
          <a:p>
            <a:pPr algn="ctr"/>
            <a:r>
              <a:rPr lang="en-US" sz="1351" dirty="0"/>
              <a:t>Output</a:t>
            </a:r>
          </a:p>
          <a:p>
            <a:pPr algn="ctr"/>
            <a:r>
              <a:rPr lang="en-US" sz="1351" dirty="0"/>
              <a:t>(object identity)</a:t>
            </a:r>
          </a:p>
        </p:txBody>
      </p:sp>
      <p:sp>
        <p:nvSpPr>
          <p:cNvPr id="431" name="TextBox 430">
            <a:extLst>
              <a:ext uri="{FF2B5EF4-FFF2-40B4-BE49-F238E27FC236}">
                <a16:creationId xmlns:a16="http://schemas.microsoft.com/office/drawing/2014/main" id="{BF4726E9-04E2-A842-BBA8-31197718B57A}"/>
              </a:ext>
            </a:extLst>
          </p:cNvPr>
          <p:cNvSpPr txBox="1"/>
          <p:nvPr/>
        </p:nvSpPr>
        <p:spPr>
          <a:xfrm>
            <a:off x="7189439" y="1211583"/>
            <a:ext cx="1448607" cy="508088"/>
          </a:xfrm>
          <a:prstGeom prst="rect">
            <a:avLst/>
          </a:prstGeom>
          <a:noFill/>
        </p:spPr>
        <p:txBody>
          <a:bodyPr wrap="square" rtlCol="0">
            <a:spAutoFit/>
          </a:bodyPr>
          <a:lstStyle/>
          <a:p>
            <a:pPr algn="ctr"/>
            <a:r>
              <a:rPr lang="en-US" sz="1351" dirty="0"/>
              <a:t>3</a:t>
            </a:r>
            <a:r>
              <a:rPr lang="en-US" sz="1351" baseline="30000" dirty="0"/>
              <a:t>rd</a:t>
            </a:r>
            <a:r>
              <a:rPr lang="en-US" sz="1351" dirty="0"/>
              <a:t> hidden layer</a:t>
            </a:r>
          </a:p>
          <a:p>
            <a:pPr algn="ctr"/>
            <a:r>
              <a:rPr lang="en-US" sz="1351" dirty="0"/>
              <a:t>(object parts)</a:t>
            </a:r>
          </a:p>
        </p:txBody>
      </p:sp>
      <p:sp>
        <p:nvSpPr>
          <p:cNvPr id="439" name="TextBox 438">
            <a:extLst>
              <a:ext uri="{FF2B5EF4-FFF2-40B4-BE49-F238E27FC236}">
                <a16:creationId xmlns:a16="http://schemas.microsoft.com/office/drawing/2014/main" id="{61B69543-CB9F-9A48-B7D3-6AF465789BD9}"/>
              </a:ext>
            </a:extLst>
          </p:cNvPr>
          <p:cNvSpPr txBox="1"/>
          <p:nvPr/>
        </p:nvSpPr>
        <p:spPr>
          <a:xfrm>
            <a:off x="7206549" y="1822875"/>
            <a:ext cx="1766003" cy="508088"/>
          </a:xfrm>
          <a:prstGeom prst="rect">
            <a:avLst/>
          </a:prstGeom>
          <a:noFill/>
        </p:spPr>
        <p:txBody>
          <a:bodyPr wrap="square" rtlCol="0">
            <a:spAutoFit/>
          </a:bodyPr>
          <a:lstStyle/>
          <a:p>
            <a:pPr algn="ctr"/>
            <a:r>
              <a:rPr lang="en-US" sz="1351" dirty="0"/>
              <a:t>2</a:t>
            </a:r>
            <a:r>
              <a:rPr lang="en-US" sz="1351" baseline="30000" dirty="0"/>
              <a:t>nd</a:t>
            </a:r>
            <a:r>
              <a:rPr lang="en-US" sz="1351" dirty="0"/>
              <a:t> hidden layer</a:t>
            </a:r>
          </a:p>
          <a:p>
            <a:r>
              <a:rPr lang="en-US" sz="1351" dirty="0"/>
              <a:t>(corners &amp; contours)</a:t>
            </a:r>
          </a:p>
        </p:txBody>
      </p:sp>
      <p:sp>
        <p:nvSpPr>
          <p:cNvPr id="466" name="TextBox 465">
            <a:extLst>
              <a:ext uri="{FF2B5EF4-FFF2-40B4-BE49-F238E27FC236}">
                <a16:creationId xmlns:a16="http://schemas.microsoft.com/office/drawing/2014/main" id="{8B2A22A8-ECED-A14F-B42E-FD79FC13B7E3}"/>
              </a:ext>
            </a:extLst>
          </p:cNvPr>
          <p:cNvSpPr txBox="1"/>
          <p:nvPr/>
        </p:nvSpPr>
        <p:spPr>
          <a:xfrm>
            <a:off x="7206549" y="2408508"/>
            <a:ext cx="1766003" cy="508088"/>
          </a:xfrm>
          <a:prstGeom prst="rect">
            <a:avLst/>
          </a:prstGeom>
          <a:noFill/>
        </p:spPr>
        <p:txBody>
          <a:bodyPr wrap="square" rtlCol="0">
            <a:spAutoFit/>
          </a:bodyPr>
          <a:lstStyle/>
          <a:p>
            <a:pPr algn="ctr"/>
            <a:r>
              <a:rPr lang="en-US" sz="1351" dirty="0"/>
              <a:t>1</a:t>
            </a:r>
            <a:r>
              <a:rPr lang="en-US" sz="1351" baseline="30000" dirty="0"/>
              <a:t>st</a:t>
            </a:r>
            <a:r>
              <a:rPr lang="en-US" sz="1351" dirty="0"/>
              <a:t> hidden layer</a:t>
            </a:r>
          </a:p>
          <a:p>
            <a:pPr algn="ctr"/>
            <a:r>
              <a:rPr lang="en-US" sz="1351" dirty="0"/>
              <a:t>(edges)</a:t>
            </a:r>
          </a:p>
        </p:txBody>
      </p:sp>
      <p:sp>
        <p:nvSpPr>
          <p:cNvPr id="486" name="Content Placeholder 2">
            <a:extLst>
              <a:ext uri="{FF2B5EF4-FFF2-40B4-BE49-F238E27FC236}">
                <a16:creationId xmlns:a16="http://schemas.microsoft.com/office/drawing/2014/main" id="{DAE8527B-AF07-8845-A775-D7945D0FF9B7}"/>
              </a:ext>
            </a:extLst>
          </p:cNvPr>
          <p:cNvSpPr>
            <a:spLocks noGrp="1"/>
          </p:cNvSpPr>
          <p:nvPr>
            <p:ph idx="1"/>
          </p:nvPr>
        </p:nvSpPr>
        <p:spPr>
          <a:xfrm>
            <a:off x="389463" y="1344870"/>
            <a:ext cx="4696889" cy="3239575"/>
          </a:xfrm>
        </p:spPr>
        <p:txBody>
          <a:bodyPr>
            <a:normAutofit fontScale="92500"/>
          </a:bodyPr>
          <a:lstStyle/>
          <a:p>
            <a:r>
              <a:rPr lang="en-US" dirty="0"/>
              <a:t>Originally inspired by human biological neural systems.</a:t>
            </a:r>
          </a:p>
          <a:p>
            <a:endParaRPr lang="en-US" dirty="0"/>
          </a:p>
          <a:p>
            <a:r>
              <a:rPr lang="en-US" dirty="0"/>
              <a:t>A system that learns important features from experience.</a:t>
            </a:r>
          </a:p>
          <a:p>
            <a:endParaRPr lang="en-US" dirty="0"/>
          </a:p>
          <a:p>
            <a:r>
              <a:rPr lang="en-US" dirty="0"/>
              <a:t>Layers of neurons learning concepts.</a:t>
            </a:r>
          </a:p>
          <a:p>
            <a:endParaRPr lang="en-US" dirty="0"/>
          </a:p>
          <a:p>
            <a:r>
              <a:rPr lang="en-US" dirty="0"/>
              <a:t>Deep learning != deep understanding</a:t>
            </a:r>
          </a:p>
          <a:p>
            <a:pPr marL="0" indent="0">
              <a:buNone/>
            </a:pPr>
            <a:endParaRPr lang="en-US" dirty="0"/>
          </a:p>
          <a:p>
            <a:endParaRPr lang="en-US" dirty="0"/>
          </a:p>
        </p:txBody>
      </p:sp>
      <p:sp>
        <p:nvSpPr>
          <p:cNvPr id="488" name="Title 1">
            <a:extLst>
              <a:ext uri="{FF2B5EF4-FFF2-40B4-BE49-F238E27FC236}">
                <a16:creationId xmlns:a16="http://schemas.microsoft.com/office/drawing/2014/main" id="{CA8D9965-3576-E745-9EDA-99F2DB081E9A}"/>
              </a:ext>
            </a:extLst>
          </p:cNvPr>
          <p:cNvSpPr>
            <a:spLocks noGrp="1"/>
          </p:cNvSpPr>
          <p:nvPr>
            <p:ph type="title"/>
          </p:nvPr>
        </p:nvSpPr>
        <p:spPr>
          <a:xfrm>
            <a:off x="233923" y="242777"/>
            <a:ext cx="6443912" cy="994172"/>
          </a:xfrm>
        </p:spPr>
        <p:txBody>
          <a:bodyPr>
            <a:normAutofit/>
          </a:bodyPr>
          <a:lstStyle/>
          <a:p>
            <a:r>
              <a:rPr lang="en-US" sz="3600" dirty="0"/>
              <a:t>Deep Learning</a:t>
            </a:r>
            <a:endParaRPr lang="en-US" sz="2100" dirty="0"/>
          </a:p>
        </p:txBody>
      </p:sp>
      <p:sp>
        <p:nvSpPr>
          <p:cNvPr id="490" name="TextBox 489">
            <a:extLst>
              <a:ext uri="{FF2B5EF4-FFF2-40B4-BE49-F238E27FC236}">
                <a16:creationId xmlns:a16="http://schemas.microsoft.com/office/drawing/2014/main" id="{BAEC5F87-D8B0-C645-985F-A488506A8481}"/>
              </a:ext>
            </a:extLst>
          </p:cNvPr>
          <p:cNvSpPr txBox="1"/>
          <p:nvPr/>
        </p:nvSpPr>
        <p:spPr>
          <a:xfrm>
            <a:off x="5778820" y="4888879"/>
            <a:ext cx="3365180" cy="254044"/>
          </a:xfrm>
          <a:prstGeom prst="rect">
            <a:avLst/>
          </a:prstGeom>
          <a:solidFill>
            <a:schemeClr val="bg2">
              <a:lumMod val="75000"/>
              <a:alpha val="56000"/>
            </a:schemeClr>
          </a:solidFill>
        </p:spPr>
        <p:txBody>
          <a:bodyPr wrap="square" rtlCol="0">
            <a:spAutoFit/>
          </a:bodyPr>
          <a:lstStyle/>
          <a:p>
            <a:r>
              <a:rPr lang="en-US" sz="1051" b="1" dirty="0"/>
              <a:t>Source: </a:t>
            </a:r>
            <a:r>
              <a:rPr lang="en-US" sz="1051" b="1" dirty="0">
                <a:hlinkClick r:id="rId3"/>
              </a:rPr>
              <a:t>Ian Goodfellow etal., Deep Learning Book</a:t>
            </a:r>
            <a:endParaRPr lang="en-US" sz="1051" b="1" dirty="0"/>
          </a:p>
        </p:txBody>
      </p:sp>
      <p:sp>
        <p:nvSpPr>
          <p:cNvPr id="519" name="TextBox 518">
            <a:extLst>
              <a:ext uri="{FF2B5EF4-FFF2-40B4-BE49-F238E27FC236}">
                <a16:creationId xmlns:a16="http://schemas.microsoft.com/office/drawing/2014/main" id="{7DB25A60-8AF7-0F44-9CAC-D44978773A91}"/>
              </a:ext>
            </a:extLst>
          </p:cNvPr>
          <p:cNvSpPr txBox="1"/>
          <p:nvPr/>
        </p:nvSpPr>
        <p:spPr>
          <a:xfrm>
            <a:off x="3563011" y="575442"/>
            <a:ext cx="184731" cy="300210"/>
          </a:xfrm>
          <a:prstGeom prst="rect">
            <a:avLst/>
          </a:prstGeom>
          <a:noFill/>
        </p:spPr>
        <p:txBody>
          <a:bodyPr wrap="none" rtlCol="0">
            <a:spAutoFit/>
          </a:bodyPr>
          <a:lstStyle/>
          <a:p>
            <a:endParaRPr lang="en-US" sz="1351" dirty="0"/>
          </a:p>
        </p:txBody>
      </p:sp>
      <p:grpSp>
        <p:nvGrpSpPr>
          <p:cNvPr id="2" name="Group 1">
            <a:extLst>
              <a:ext uri="{FF2B5EF4-FFF2-40B4-BE49-F238E27FC236}">
                <a16:creationId xmlns:a16="http://schemas.microsoft.com/office/drawing/2014/main" id="{BB66E432-163E-524A-BA04-169C4F478D14}"/>
              </a:ext>
            </a:extLst>
          </p:cNvPr>
          <p:cNvGrpSpPr/>
          <p:nvPr/>
        </p:nvGrpSpPr>
        <p:grpSpPr>
          <a:xfrm>
            <a:off x="5200650" y="628653"/>
            <a:ext cx="1760520" cy="4156709"/>
            <a:chOff x="6934200" y="838200"/>
            <a:chExt cx="2347359" cy="5542279"/>
          </a:xfrm>
        </p:grpSpPr>
        <p:grpSp>
          <p:nvGrpSpPr>
            <p:cNvPr id="522" name="Group 521">
              <a:extLst>
                <a:ext uri="{FF2B5EF4-FFF2-40B4-BE49-F238E27FC236}">
                  <a16:creationId xmlns:a16="http://schemas.microsoft.com/office/drawing/2014/main" id="{145F831D-D6C4-6047-9A0E-CFACB5CA0BC9}"/>
                </a:ext>
              </a:extLst>
            </p:cNvPr>
            <p:cNvGrpSpPr/>
            <p:nvPr/>
          </p:nvGrpSpPr>
          <p:grpSpPr>
            <a:xfrm>
              <a:off x="6934200" y="838200"/>
              <a:ext cx="2347359" cy="4232222"/>
              <a:chOff x="7142348" y="609600"/>
              <a:chExt cx="2347359" cy="4232222"/>
            </a:xfrm>
          </p:grpSpPr>
          <p:grpSp>
            <p:nvGrpSpPr>
              <p:cNvPr id="505" name="Group 504">
                <a:extLst>
                  <a:ext uri="{FF2B5EF4-FFF2-40B4-BE49-F238E27FC236}">
                    <a16:creationId xmlns:a16="http://schemas.microsoft.com/office/drawing/2014/main" id="{80DE53B5-4BCA-3746-A9A1-3D84EEADC7C0}"/>
                  </a:ext>
                </a:extLst>
              </p:cNvPr>
              <p:cNvGrpSpPr/>
              <p:nvPr/>
            </p:nvGrpSpPr>
            <p:grpSpPr>
              <a:xfrm>
                <a:off x="7142348" y="609600"/>
                <a:ext cx="2347359" cy="4232222"/>
                <a:chOff x="7142348" y="609600"/>
                <a:chExt cx="2347359" cy="4232222"/>
              </a:xfrm>
            </p:grpSpPr>
            <p:grpSp>
              <p:nvGrpSpPr>
                <p:cNvPr id="494" name="Group 493">
                  <a:extLst>
                    <a:ext uri="{FF2B5EF4-FFF2-40B4-BE49-F238E27FC236}">
                      <a16:creationId xmlns:a16="http://schemas.microsoft.com/office/drawing/2014/main" id="{C79E7197-2EE8-5143-9322-BDCBEE62BDA3}"/>
                    </a:ext>
                  </a:extLst>
                </p:cNvPr>
                <p:cNvGrpSpPr/>
                <p:nvPr/>
              </p:nvGrpSpPr>
              <p:grpSpPr>
                <a:xfrm>
                  <a:off x="7142348" y="609600"/>
                  <a:ext cx="2347359" cy="4232222"/>
                  <a:chOff x="7142348" y="609600"/>
                  <a:chExt cx="2347359" cy="4232222"/>
                </a:xfrm>
              </p:grpSpPr>
              <p:grpSp>
                <p:nvGrpSpPr>
                  <p:cNvPr id="391" name="Group 390">
                    <a:extLst>
                      <a:ext uri="{FF2B5EF4-FFF2-40B4-BE49-F238E27FC236}">
                        <a16:creationId xmlns:a16="http://schemas.microsoft.com/office/drawing/2014/main" id="{FF68D7B6-400F-1043-B0D4-E8BDAA620F18}"/>
                      </a:ext>
                    </a:extLst>
                  </p:cNvPr>
                  <p:cNvGrpSpPr/>
                  <p:nvPr/>
                </p:nvGrpSpPr>
                <p:grpSpPr>
                  <a:xfrm>
                    <a:off x="7142348" y="3912186"/>
                    <a:ext cx="2301240" cy="563880"/>
                    <a:chOff x="1676400" y="5334000"/>
                    <a:chExt cx="2301240" cy="563880"/>
                  </a:xfrm>
                </p:grpSpPr>
                <p:sp>
                  <p:nvSpPr>
                    <p:cNvPr id="393" name="Oval 392">
                      <a:extLst>
                        <a:ext uri="{FF2B5EF4-FFF2-40B4-BE49-F238E27FC236}">
                          <a16:creationId xmlns:a16="http://schemas.microsoft.com/office/drawing/2014/main" id="{013C2AA2-D5D2-7640-855D-9BD273349199}"/>
                        </a:ext>
                      </a:extLst>
                    </p:cNvPr>
                    <p:cNvSpPr/>
                    <p:nvPr/>
                  </p:nvSpPr>
                  <p:spPr>
                    <a:xfrm>
                      <a:off x="1676400" y="533400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94" name="Rounded Rectangle 393">
                      <a:extLst>
                        <a:ext uri="{FF2B5EF4-FFF2-40B4-BE49-F238E27FC236}">
                          <a16:creationId xmlns:a16="http://schemas.microsoft.com/office/drawing/2014/main" id="{5EBE4B33-892D-D14A-AE76-DCD0AFF6599C}"/>
                        </a:ext>
                      </a:extLst>
                    </p:cNvPr>
                    <p:cNvSpPr/>
                    <p:nvPr/>
                  </p:nvSpPr>
                  <p:spPr>
                    <a:xfrm>
                      <a:off x="1753870" y="5425440"/>
                      <a:ext cx="365760" cy="365760"/>
                    </a:xfrm>
                    <a:prstGeom prst="roundRect">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95" name="Oval 394">
                      <a:extLst>
                        <a:ext uri="{FF2B5EF4-FFF2-40B4-BE49-F238E27FC236}">
                          <a16:creationId xmlns:a16="http://schemas.microsoft.com/office/drawing/2014/main" id="{8675D7F1-92CF-6A41-941C-4AEE90F63D4F}"/>
                        </a:ext>
                      </a:extLst>
                    </p:cNvPr>
                    <p:cNvSpPr/>
                    <p:nvPr/>
                  </p:nvSpPr>
                  <p:spPr>
                    <a:xfrm>
                      <a:off x="2552700" y="534924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96" name="Rounded Rectangle 395">
                      <a:extLst>
                        <a:ext uri="{FF2B5EF4-FFF2-40B4-BE49-F238E27FC236}">
                          <a16:creationId xmlns:a16="http://schemas.microsoft.com/office/drawing/2014/main" id="{1A8D8EB5-8C5E-0443-AD15-C7C57909F4F8}"/>
                        </a:ext>
                      </a:extLst>
                    </p:cNvPr>
                    <p:cNvSpPr/>
                    <p:nvPr/>
                  </p:nvSpPr>
                  <p:spPr>
                    <a:xfrm>
                      <a:off x="2635807" y="5447816"/>
                      <a:ext cx="396372" cy="365760"/>
                    </a:xfrm>
                    <a:prstGeom prst="roundRect">
                      <a:avLst/>
                    </a:prstGeom>
                    <a:solidFill>
                      <a:srgbClr val="E5C1AA"/>
                    </a:solidFill>
                    <a:ln>
                      <a:solidFill>
                        <a:srgbClr val="FDA9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97" name="Oval 396">
                      <a:extLst>
                        <a:ext uri="{FF2B5EF4-FFF2-40B4-BE49-F238E27FC236}">
                          <a16:creationId xmlns:a16="http://schemas.microsoft.com/office/drawing/2014/main" id="{E429CB3F-D798-DF40-8704-4548F686952A}"/>
                        </a:ext>
                      </a:extLst>
                    </p:cNvPr>
                    <p:cNvSpPr/>
                    <p:nvPr/>
                  </p:nvSpPr>
                  <p:spPr>
                    <a:xfrm>
                      <a:off x="3429000" y="533400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98" name="Rounded Rectangle 397">
                      <a:extLst>
                        <a:ext uri="{FF2B5EF4-FFF2-40B4-BE49-F238E27FC236}">
                          <a16:creationId xmlns:a16="http://schemas.microsoft.com/office/drawing/2014/main" id="{CA6040D9-16EC-4946-9F39-026555BC4710}"/>
                        </a:ext>
                      </a:extLst>
                    </p:cNvPr>
                    <p:cNvSpPr/>
                    <p:nvPr/>
                  </p:nvSpPr>
                  <p:spPr>
                    <a:xfrm>
                      <a:off x="3520440" y="5425440"/>
                      <a:ext cx="365760" cy="365760"/>
                    </a:xfrm>
                    <a:prstGeom prst="roundRect">
                      <a:avLst/>
                    </a:prstGeom>
                    <a:solidFill>
                      <a:srgbClr val="E59982"/>
                    </a:solidFill>
                    <a:ln>
                      <a:solidFill>
                        <a:srgbClr val="E59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grpSp>
              <p:grpSp>
                <p:nvGrpSpPr>
                  <p:cNvPr id="491" name="Group 490">
                    <a:extLst>
                      <a:ext uri="{FF2B5EF4-FFF2-40B4-BE49-F238E27FC236}">
                        <a16:creationId xmlns:a16="http://schemas.microsoft.com/office/drawing/2014/main" id="{FC156914-6ED8-9B49-B36B-6A1DCD94583D}"/>
                      </a:ext>
                    </a:extLst>
                  </p:cNvPr>
                  <p:cNvGrpSpPr/>
                  <p:nvPr/>
                </p:nvGrpSpPr>
                <p:grpSpPr>
                  <a:xfrm>
                    <a:off x="7142348" y="609600"/>
                    <a:ext cx="2347359" cy="563880"/>
                    <a:chOff x="7142348" y="609600"/>
                    <a:chExt cx="2347359" cy="563880"/>
                  </a:xfrm>
                </p:grpSpPr>
                <p:sp>
                  <p:nvSpPr>
                    <p:cNvPr id="411" name="Oval 410">
                      <a:extLst>
                        <a:ext uri="{FF2B5EF4-FFF2-40B4-BE49-F238E27FC236}">
                          <a16:creationId xmlns:a16="http://schemas.microsoft.com/office/drawing/2014/main" id="{9FBF7734-9A02-504F-AED3-08AE1A0B6D5D}"/>
                        </a:ext>
                      </a:extLst>
                    </p:cNvPr>
                    <p:cNvSpPr/>
                    <p:nvPr/>
                  </p:nvSpPr>
                  <p:spPr>
                    <a:xfrm>
                      <a:off x="7142348" y="6096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412" name="Oval 411">
                      <a:extLst>
                        <a:ext uri="{FF2B5EF4-FFF2-40B4-BE49-F238E27FC236}">
                          <a16:creationId xmlns:a16="http://schemas.microsoft.com/office/drawing/2014/main" id="{9A10D02E-EFA4-6F45-AF82-810D0967C61B}"/>
                        </a:ext>
                      </a:extLst>
                    </p:cNvPr>
                    <p:cNvSpPr/>
                    <p:nvPr/>
                  </p:nvSpPr>
                  <p:spPr>
                    <a:xfrm>
                      <a:off x="8018648" y="624840"/>
                      <a:ext cx="548640" cy="548640"/>
                    </a:xfrm>
                    <a:prstGeom prst="ellipse">
                      <a:avLst/>
                    </a:prstGeom>
                    <a:solidFill>
                      <a:schemeClr val="bg2">
                        <a:lumMod val="75000"/>
                      </a:schemeClr>
                    </a:solidFill>
                    <a:ln>
                      <a:solidFill>
                        <a:schemeClr val="bg2">
                          <a:lumMod val="75000"/>
                        </a:schemeClr>
                      </a:solidFill>
                    </a:ln>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413" name="Oval 412">
                      <a:extLst>
                        <a:ext uri="{FF2B5EF4-FFF2-40B4-BE49-F238E27FC236}">
                          <a16:creationId xmlns:a16="http://schemas.microsoft.com/office/drawing/2014/main" id="{B66E3E4F-EDB5-7C46-B8ED-23FC9E774F75}"/>
                        </a:ext>
                      </a:extLst>
                    </p:cNvPr>
                    <p:cNvSpPr/>
                    <p:nvPr/>
                  </p:nvSpPr>
                  <p:spPr>
                    <a:xfrm>
                      <a:off x="8894948" y="6096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14" name="TextBox 413">
                      <a:extLst>
                        <a:ext uri="{FF2B5EF4-FFF2-40B4-BE49-F238E27FC236}">
                          <a16:creationId xmlns:a16="http://schemas.microsoft.com/office/drawing/2014/main" id="{4781C271-44DB-3349-8922-5EF7532D5954}"/>
                        </a:ext>
                      </a:extLst>
                    </p:cNvPr>
                    <p:cNvSpPr txBox="1"/>
                    <p:nvPr/>
                  </p:nvSpPr>
                  <p:spPr>
                    <a:xfrm>
                      <a:off x="7191120" y="762000"/>
                      <a:ext cx="492016" cy="277169"/>
                    </a:xfrm>
                    <a:prstGeom prst="rect">
                      <a:avLst/>
                    </a:prstGeom>
                    <a:noFill/>
                  </p:spPr>
                  <p:txBody>
                    <a:bodyPr wrap="none" rtlCol="0">
                      <a:spAutoFit/>
                    </a:bodyPr>
                    <a:lstStyle/>
                    <a:p>
                      <a:r>
                        <a:rPr lang="en-US" sz="751" b="1" dirty="0">
                          <a:solidFill>
                            <a:schemeClr val="bg2">
                              <a:lumMod val="10000"/>
                            </a:schemeClr>
                          </a:solidFill>
                        </a:rPr>
                        <a:t>CAR</a:t>
                      </a:r>
                    </a:p>
                  </p:txBody>
                </p:sp>
                <p:sp>
                  <p:nvSpPr>
                    <p:cNvPr id="415" name="TextBox 414">
                      <a:extLst>
                        <a:ext uri="{FF2B5EF4-FFF2-40B4-BE49-F238E27FC236}">
                          <a16:creationId xmlns:a16="http://schemas.microsoft.com/office/drawing/2014/main" id="{31B8D9D4-A620-CE4E-B6D8-8C7335FD811F}"/>
                        </a:ext>
                      </a:extLst>
                    </p:cNvPr>
                    <p:cNvSpPr txBox="1"/>
                    <p:nvPr/>
                  </p:nvSpPr>
                  <p:spPr>
                    <a:xfrm>
                      <a:off x="7973064" y="796387"/>
                      <a:ext cx="752770" cy="277169"/>
                    </a:xfrm>
                    <a:prstGeom prst="rect">
                      <a:avLst/>
                    </a:prstGeom>
                    <a:noFill/>
                  </p:spPr>
                  <p:txBody>
                    <a:bodyPr wrap="none" rtlCol="0">
                      <a:spAutoFit/>
                    </a:bodyPr>
                    <a:lstStyle/>
                    <a:p>
                      <a:r>
                        <a:rPr lang="en-US" sz="751" b="1" dirty="0">
                          <a:solidFill>
                            <a:schemeClr val="bg2">
                              <a:lumMod val="10000"/>
                            </a:schemeClr>
                          </a:solidFill>
                        </a:rPr>
                        <a:t>PERSON</a:t>
                      </a:r>
                    </a:p>
                  </p:txBody>
                </p:sp>
                <p:sp>
                  <p:nvSpPr>
                    <p:cNvPr id="416" name="TextBox 415">
                      <a:extLst>
                        <a:ext uri="{FF2B5EF4-FFF2-40B4-BE49-F238E27FC236}">
                          <a16:creationId xmlns:a16="http://schemas.microsoft.com/office/drawing/2014/main" id="{9C6FAD7D-872D-2540-839D-EB81DEA16A74}"/>
                        </a:ext>
                      </a:extLst>
                    </p:cNvPr>
                    <p:cNvSpPr txBox="1"/>
                    <p:nvPr/>
                  </p:nvSpPr>
                  <p:spPr>
                    <a:xfrm>
                      <a:off x="8957083" y="760531"/>
                      <a:ext cx="532624" cy="277169"/>
                    </a:xfrm>
                    <a:prstGeom prst="rect">
                      <a:avLst/>
                    </a:prstGeom>
                    <a:noFill/>
                  </p:spPr>
                  <p:txBody>
                    <a:bodyPr wrap="none" rtlCol="0">
                      <a:spAutoFit/>
                    </a:bodyPr>
                    <a:lstStyle/>
                    <a:p>
                      <a:r>
                        <a:rPr lang="en-US" sz="751" b="1" dirty="0">
                          <a:solidFill>
                            <a:schemeClr val="bg2">
                              <a:lumMod val="10000"/>
                            </a:schemeClr>
                          </a:solidFill>
                        </a:rPr>
                        <a:t>DOG</a:t>
                      </a:r>
                    </a:p>
                  </p:txBody>
                </p:sp>
              </p:grpSp>
              <p:grpSp>
                <p:nvGrpSpPr>
                  <p:cNvPr id="401" name="Group 400">
                    <a:extLst>
                      <a:ext uri="{FF2B5EF4-FFF2-40B4-BE49-F238E27FC236}">
                        <a16:creationId xmlns:a16="http://schemas.microsoft.com/office/drawing/2014/main" id="{54E27DAE-629A-1348-ABA2-48F3EB661060}"/>
                      </a:ext>
                    </a:extLst>
                  </p:cNvPr>
                  <p:cNvGrpSpPr/>
                  <p:nvPr/>
                </p:nvGrpSpPr>
                <p:grpSpPr>
                  <a:xfrm>
                    <a:off x="7416668" y="1158240"/>
                    <a:ext cx="1752600" cy="228600"/>
                    <a:chOff x="2607320" y="2301240"/>
                    <a:chExt cx="1752600" cy="228600"/>
                  </a:xfrm>
                </p:grpSpPr>
                <p:cxnSp>
                  <p:nvCxnSpPr>
                    <p:cNvPr id="402" name="Straight Arrow Connector 401">
                      <a:extLst>
                        <a:ext uri="{FF2B5EF4-FFF2-40B4-BE49-F238E27FC236}">
                          <a16:creationId xmlns:a16="http://schemas.microsoft.com/office/drawing/2014/main" id="{6A4622DF-501C-724F-A52C-BFA84C00499E}"/>
                        </a:ext>
                      </a:extLst>
                    </p:cNvPr>
                    <p:cNvCxnSpPr>
                      <a:stCxn id="434" idx="0"/>
                      <a:endCxn id="413" idx="4"/>
                    </p:cNvCxnSpPr>
                    <p:nvPr/>
                  </p:nvCxnSpPr>
                  <p:spPr>
                    <a:xfrm flipV="1">
                      <a:off x="4359920" y="2301240"/>
                      <a:ext cx="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a:extLst>
                        <a:ext uri="{FF2B5EF4-FFF2-40B4-BE49-F238E27FC236}">
                          <a16:creationId xmlns:a16="http://schemas.microsoft.com/office/drawing/2014/main" id="{086ADCD7-E6B8-0146-A239-D091F0B41345}"/>
                        </a:ext>
                      </a:extLst>
                    </p:cNvPr>
                    <p:cNvCxnSpPr>
                      <a:stCxn id="433" idx="0"/>
                      <a:endCxn id="412" idx="4"/>
                    </p:cNvCxnSpPr>
                    <p:nvPr/>
                  </p:nvCxnSpPr>
                  <p:spPr>
                    <a:xfrm flipV="1">
                      <a:off x="3483620" y="2316480"/>
                      <a:ext cx="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4" name="Straight Arrow Connector 403">
                      <a:extLst>
                        <a:ext uri="{FF2B5EF4-FFF2-40B4-BE49-F238E27FC236}">
                          <a16:creationId xmlns:a16="http://schemas.microsoft.com/office/drawing/2014/main" id="{39C0C809-EFAC-5F4B-9962-5031B6A0A642}"/>
                        </a:ext>
                      </a:extLst>
                    </p:cNvPr>
                    <p:cNvCxnSpPr>
                      <a:stCxn id="432" idx="0"/>
                      <a:endCxn id="411" idx="4"/>
                    </p:cNvCxnSpPr>
                    <p:nvPr/>
                  </p:nvCxnSpPr>
                  <p:spPr>
                    <a:xfrm flipV="1">
                      <a:off x="2607320" y="2301240"/>
                      <a:ext cx="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Straight Arrow Connector 404">
                      <a:extLst>
                        <a:ext uri="{FF2B5EF4-FFF2-40B4-BE49-F238E27FC236}">
                          <a16:creationId xmlns:a16="http://schemas.microsoft.com/office/drawing/2014/main" id="{824786C7-230E-9A48-A2EA-63084F1750A9}"/>
                        </a:ext>
                      </a:extLst>
                    </p:cNvPr>
                    <p:cNvCxnSpPr>
                      <a:stCxn id="433" idx="0"/>
                      <a:endCxn id="413" idx="4"/>
                    </p:cNvCxnSpPr>
                    <p:nvPr/>
                  </p:nvCxnSpPr>
                  <p:spPr>
                    <a:xfrm flipV="1">
                      <a:off x="3483620" y="2301240"/>
                      <a:ext cx="876300" cy="22860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DDE368B2-D208-9E4D-B1A8-FCFB6CBACFA8}"/>
                        </a:ext>
                      </a:extLst>
                    </p:cNvPr>
                    <p:cNvCxnSpPr>
                      <a:stCxn id="432" idx="0"/>
                      <a:endCxn id="412" idx="4"/>
                    </p:cNvCxnSpPr>
                    <p:nvPr/>
                  </p:nvCxnSpPr>
                  <p:spPr>
                    <a:xfrm flipV="1">
                      <a:off x="2607320" y="2316480"/>
                      <a:ext cx="876300" cy="19812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Straight Arrow Connector 406">
                      <a:extLst>
                        <a:ext uri="{FF2B5EF4-FFF2-40B4-BE49-F238E27FC236}">
                          <a16:creationId xmlns:a16="http://schemas.microsoft.com/office/drawing/2014/main" id="{E1839C9B-3B05-ED49-8F12-3BE1538A56DF}"/>
                        </a:ext>
                      </a:extLst>
                    </p:cNvPr>
                    <p:cNvCxnSpPr>
                      <a:stCxn id="433" idx="0"/>
                      <a:endCxn id="411" idx="4"/>
                    </p:cNvCxnSpPr>
                    <p:nvPr/>
                  </p:nvCxnSpPr>
                  <p:spPr>
                    <a:xfrm flipH="1" flipV="1">
                      <a:off x="2607320" y="2301240"/>
                      <a:ext cx="876300" cy="22860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8" name="Straight Arrow Connector 407">
                      <a:extLst>
                        <a:ext uri="{FF2B5EF4-FFF2-40B4-BE49-F238E27FC236}">
                          <a16:creationId xmlns:a16="http://schemas.microsoft.com/office/drawing/2014/main" id="{AC1D10EE-3BBE-5344-9105-9C187886EF0B}"/>
                        </a:ext>
                      </a:extLst>
                    </p:cNvPr>
                    <p:cNvCxnSpPr>
                      <a:stCxn id="434" idx="0"/>
                      <a:endCxn id="412" idx="4"/>
                    </p:cNvCxnSpPr>
                    <p:nvPr/>
                  </p:nvCxnSpPr>
                  <p:spPr>
                    <a:xfrm flipH="1" flipV="1">
                      <a:off x="3483620" y="2316480"/>
                      <a:ext cx="876300" cy="19812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9" name="Straight Arrow Connector 408">
                      <a:extLst>
                        <a:ext uri="{FF2B5EF4-FFF2-40B4-BE49-F238E27FC236}">
                          <a16:creationId xmlns:a16="http://schemas.microsoft.com/office/drawing/2014/main" id="{49381059-EA70-B349-8582-7F9F9A10AB90}"/>
                        </a:ext>
                      </a:extLst>
                    </p:cNvPr>
                    <p:cNvCxnSpPr>
                      <a:cxnSpLocks/>
                      <a:stCxn id="434" idx="0"/>
                      <a:endCxn id="411" idx="4"/>
                    </p:cNvCxnSpPr>
                    <p:nvPr/>
                  </p:nvCxnSpPr>
                  <p:spPr>
                    <a:xfrm flipH="1" flipV="1">
                      <a:off x="2607320" y="2301240"/>
                      <a:ext cx="175260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10" name="Straight Arrow Connector 409">
                      <a:extLst>
                        <a:ext uri="{FF2B5EF4-FFF2-40B4-BE49-F238E27FC236}">
                          <a16:creationId xmlns:a16="http://schemas.microsoft.com/office/drawing/2014/main" id="{8A3660C0-785C-E549-95AB-7153A3D0C8FA}"/>
                        </a:ext>
                      </a:extLst>
                    </p:cNvPr>
                    <p:cNvCxnSpPr>
                      <a:stCxn id="432" idx="0"/>
                      <a:endCxn id="413" idx="4"/>
                    </p:cNvCxnSpPr>
                    <p:nvPr/>
                  </p:nvCxnSpPr>
                  <p:spPr>
                    <a:xfrm flipV="1">
                      <a:off x="2607320" y="2301240"/>
                      <a:ext cx="175260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0" name="Group 429">
                    <a:extLst>
                      <a:ext uri="{FF2B5EF4-FFF2-40B4-BE49-F238E27FC236}">
                        <a16:creationId xmlns:a16="http://schemas.microsoft.com/office/drawing/2014/main" id="{49235462-7344-8646-857E-9DBB8AAA0028}"/>
                      </a:ext>
                    </a:extLst>
                  </p:cNvPr>
                  <p:cNvGrpSpPr/>
                  <p:nvPr/>
                </p:nvGrpSpPr>
                <p:grpSpPr>
                  <a:xfrm>
                    <a:off x="7142348" y="1371600"/>
                    <a:ext cx="2301240" cy="563880"/>
                    <a:chOff x="1676400" y="2819400"/>
                    <a:chExt cx="2301240" cy="563880"/>
                  </a:xfrm>
                </p:grpSpPr>
                <p:sp>
                  <p:nvSpPr>
                    <p:cNvPr id="432" name="Oval 431">
                      <a:extLst>
                        <a:ext uri="{FF2B5EF4-FFF2-40B4-BE49-F238E27FC236}">
                          <a16:creationId xmlns:a16="http://schemas.microsoft.com/office/drawing/2014/main" id="{218DB8ED-06CC-C743-B9AF-F2DF1E731935}"/>
                        </a:ext>
                      </a:extLst>
                    </p:cNvPr>
                    <p:cNvSpPr/>
                    <p:nvPr/>
                  </p:nvSpPr>
                  <p:spPr>
                    <a:xfrm>
                      <a:off x="1676400" y="28194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33" name="Oval 432">
                      <a:extLst>
                        <a:ext uri="{FF2B5EF4-FFF2-40B4-BE49-F238E27FC236}">
                          <a16:creationId xmlns:a16="http://schemas.microsoft.com/office/drawing/2014/main" id="{C79A3D84-B8D5-FF44-954B-1C9D78C70EA1}"/>
                        </a:ext>
                      </a:extLst>
                    </p:cNvPr>
                    <p:cNvSpPr/>
                    <p:nvPr/>
                  </p:nvSpPr>
                  <p:spPr>
                    <a:xfrm>
                      <a:off x="2552700" y="283464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34" name="Oval 433">
                      <a:extLst>
                        <a:ext uri="{FF2B5EF4-FFF2-40B4-BE49-F238E27FC236}">
                          <a16:creationId xmlns:a16="http://schemas.microsoft.com/office/drawing/2014/main" id="{F01CDB09-A7A4-5044-96C0-5A39A65C5070}"/>
                        </a:ext>
                      </a:extLst>
                    </p:cNvPr>
                    <p:cNvSpPr/>
                    <p:nvPr/>
                  </p:nvSpPr>
                  <p:spPr>
                    <a:xfrm>
                      <a:off x="3429000" y="28194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435" name="Picture 434">
                      <a:extLst>
                        <a:ext uri="{FF2B5EF4-FFF2-40B4-BE49-F238E27FC236}">
                          <a16:creationId xmlns:a16="http://schemas.microsoft.com/office/drawing/2014/main" id="{895A8B0B-6453-8A4A-A373-D5B22C4697D5}"/>
                        </a:ext>
                      </a:extLst>
                    </p:cNvPr>
                    <p:cNvPicPr>
                      <a:picLocks noChangeAspect="1"/>
                    </p:cNvPicPr>
                    <p:nvPr/>
                  </p:nvPicPr>
                  <p:blipFill>
                    <a:blip r:embed="rId4"/>
                    <a:stretch>
                      <a:fillRect/>
                    </a:stretch>
                  </p:blipFill>
                  <p:spPr>
                    <a:xfrm>
                      <a:off x="1767784" y="2935605"/>
                      <a:ext cx="342900" cy="342900"/>
                    </a:xfrm>
                    <a:prstGeom prst="rect">
                      <a:avLst/>
                    </a:prstGeom>
                  </p:spPr>
                </p:pic>
                <p:pic>
                  <p:nvPicPr>
                    <p:cNvPr id="436" name="Picture 435">
                      <a:extLst>
                        <a:ext uri="{FF2B5EF4-FFF2-40B4-BE49-F238E27FC236}">
                          <a16:creationId xmlns:a16="http://schemas.microsoft.com/office/drawing/2014/main" id="{C2D9C037-F0FB-5844-A34F-3E9647AAB258}"/>
                        </a:ext>
                      </a:extLst>
                    </p:cNvPr>
                    <p:cNvPicPr>
                      <a:picLocks noChangeAspect="1"/>
                    </p:cNvPicPr>
                    <p:nvPr/>
                  </p:nvPicPr>
                  <p:blipFill>
                    <a:blip r:embed="rId5"/>
                    <a:stretch>
                      <a:fillRect/>
                    </a:stretch>
                  </p:blipFill>
                  <p:spPr>
                    <a:xfrm>
                      <a:off x="2638242" y="2933319"/>
                      <a:ext cx="347472" cy="347472"/>
                    </a:xfrm>
                    <a:prstGeom prst="rect">
                      <a:avLst/>
                    </a:prstGeom>
                  </p:spPr>
                </p:pic>
                <p:pic>
                  <p:nvPicPr>
                    <p:cNvPr id="437" name="Picture 436">
                      <a:extLst>
                        <a:ext uri="{FF2B5EF4-FFF2-40B4-BE49-F238E27FC236}">
                          <a16:creationId xmlns:a16="http://schemas.microsoft.com/office/drawing/2014/main" id="{A690BA53-460C-7843-B437-E3C634C2F98B}"/>
                        </a:ext>
                      </a:extLst>
                    </p:cNvPr>
                    <p:cNvPicPr>
                      <a:picLocks noChangeAspect="1"/>
                    </p:cNvPicPr>
                    <p:nvPr/>
                  </p:nvPicPr>
                  <p:blipFill>
                    <a:blip r:embed="rId6"/>
                    <a:stretch>
                      <a:fillRect/>
                    </a:stretch>
                  </p:blipFill>
                  <p:spPr>
                    <a:xfrm>
                      <a:off x="3526170" y="2935986"/>
                      <a:ext cx="375270" cy="347472"/>
                    </a:xfrm>
                    <a:prstGeom prst="rect">
                      <a:avLst/>
                    </a:prstGeom>
                  </p:spPr>
                </p:pic>
              </p:grpSp>
              <p:grpSp>
                <p:nvGrpSpPr>
                  <p:cNvPr id="420" name="Group 419">
                    <a:extLst>
                      <a:ext uri="{FF2B5EF4-FFF2-40B4-BE49-F238E27FC236}">
                        <a16:creationId xmlns:a16="http://schemas.microsoft.com/office/drawing/2014/main" id="{4DB0392A-DE10-E04E-AF41-B184C60C0F55}"/>
                      </a:ext>
                    </a:extLst>
                  </p:cNvPr>
                  <p:cNvGrpSpPr/>
                  <p:nvPr/>
                </p:nvGrpSpPr>
                <p:grpSpPr>
                  <a:xfrm>
                    <a:off x="7416668" y="1106742"/>
                    <a:ext cx="1762140" cy="1144000"/>
                    <a:chOff x="2607320" y="2249742"/>
                    <a:chExt cx="1762140" cy="1144000"/>
                  </a:xfrm>
                </p:grpSpPr>
                <p:cxnSp>
                  <p:nvCxnSpPr>
                    <p:cNvPr id="421" name="Straight Arrow Connector 420">
                      <a:extLst>
                        <a:ext uri="{FF2B5EF4-FFF2-40B4-BE49-F238E27FC236}">
                          <a16:creationId xmlns:a16="http://schemas.microsoft.com/office/drawing/2014/main" id="{53B80015-5425-C94E-9DFA-49F1E9B3225A}"/>
                        </a:ext>
                      </a:extLst>
                    </p:cNvPr>
                    <p:cNvCxnSpPr>
                      <a:stCxn id="454" idx="0"/>
                      <a:endCxn id="434" idx="4"/>
                    </p:cNvCxnSpPr>
                    <p:nvPr/>
                  </p:nvCxnSpPr>
                  <p:spPr>
                    <a:xfrm flipV="1">
                      <a:off x="4359920" y="3063240"/>
                      <a:ext cx="0" cy="31526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2" name="Straight Arrow Connector 421">
                      <a:extLst>
                        <a:ext uri="{FF2B5EF4-FFF2-40B4-BE49-F238E27FC236}">
                          <a16:creationId xmlns:a16="http://schemas.microsoft.com/office/drawing/2014/main" id="{683C2321-1339-FB42-8C14-B6DF4E096830}"/>
                        </a:ext>
                      </a:extLst>
                    </p:cNvPr>
                    <p:cNvCxnSpPr>
                      <a:stCxn id="453" idx="0"/>
                      <a:endCxn id="433" idx="4"/>
                    </p:cNvCxnSpPr>
                    <p:nvPr/>
                  </p:nvCxnSpPr>
                  <p:spPr>
                    <a:xfrm flipV="1">
                      <a:off x="3483620" y="3078480"/>
                      <a:ext cx="0" cy="31526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3" name="Straight Arrow Connector 422">
                      <a:extLst>
                        <a:ext uri="{FF2B5EF4-FFF2-40B4-BE49-F238E27FC236}">
                          <a16:creationId xmlns:a16="http://schemas.microsoft.com/office/drawing/2014/main" id="{634B4914-4CE3-904C-AD65-19E4CBAD8182}"/>
                        </a:ext>
                      </a:extLst>
                    </p:cNvPr>
                    <p:cNvCxnSpPr>
                      <a:stCxn id="452" idx="0"/>
                      <a:endCxn id="432" idx="4"/>
                    </p:cNvCxnSpPr>
                    <p:nvPr/>
                  </p:nvCxnSpPr>
                  <p:spPr>
                    <a:xfrm flipV="1">
                      <a:off x="2607320" y="3063240"/>
                      <a:ext cx="0" cy="31526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4" name="Straight Arrow Connector 423">
                      <a:extLst>
                        <a:ext uri="{FF2B5EF4-FFF2-40B4-BE49-F238E27FC236}">
                          <a16:creationId xmlns:a16="http://schemas.microsoft.com/office/drawing/2014/main" id="{9645C353-D54F-2041-8CAB-BDFAF1BF5B6F}"/>
                        </a:ext>
                      </a:extLst>
                    </p:cNvPr>
                    <p:cNvCxnSpPr>
                      <a:stCxn id="452" idx="0"/>
                      <a:endCxn id="433" idx="4"/>
                    </p:cNvCxnSpPr>
                    <p:nvPr/>
                  </p:nvCxnSpPr>
                  <p:spPr>
                    <a:xfrm flipV="1">
                      <a:off x="2607320" y="3078480"/>
                      <a:ext cx="876300" cy="30002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5" name="Straight Arrow Connector 424">
                      <a:extLst>
                        <a:ext uri="{FF2B5EF4-FFF2-40B4-BE49-F238E27FC236}">
                          <a16:creationId xmlns:a16="http://schemas.microsoft.com/office/drawing/2014/main" id="{03AB6281-2221-D84B-95FE-88333F33D118}"/>
                        </a:ext>
                      </a:extLst>
                    </p:cNvPr>
                    <p:cNvCxnSpPr>
                      <a:stCxn id="453" idx="0"/>
                      <a:endCxn id="434" idx="4"/>
                    </p:cNvCxnSpPr>
                    <p:nvPr/>
                  </p:nvCxnSpPr>
                  <p:spPr>
                    <a:xfrm flipV="1">
                      <a:off x="3483620" y="3063240"/>
                      <a:ext cx="876300" cy="33050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6" name="Straight Arrow Connector 425">
                      <a:extLst>
                        <a:ext uri="{FF2B5EF4-FFF2-40B4-BE49-F238E27FC236}">
                          <a16:creationId xmlns:a16="http://schemas.microsoft.com/office/drawing/2014/main" id="{AEA18DE2-22C2-8A4B-A381-996099ADC475}"/>
                        </a:ext>
                      </a:extLst>
                    </p:cNvPr>
                    <p:cNvCxnSpPr>
                      <a:cxnSpLocks/>
                      <a:stCxn id="434" idx="1"/>
                    </p:cNvCxnSpPr>
                    <p:nvPr/>
                  </p:nvCxnSpPr>
                  <p:spPr>
                    <a:xfrm flipH="1" flipV="1">
                      <a:off x="3471136" y="2340722"/>
                      <a:ext cx="694810" cy="254224"/>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7" name="Straight Arrow Connector 426">
                      <a:extLst>
                        <a:ext uri="{FF2B5EF4-FFF2-40B4-BE49-F238E27FC236}">
                          <a16:creationId xmlns:a16="http://schemas.microsoft.com/office/drawing/2014/main" id="{9F1124D0-43C9-D949-9390-67E0892827E6}"/>
                        </a:ext>
                      </a:extLst>
                    </p:cNvPr>
                    <p:cNvCxnSpPr>
                      <a:stCxn id="454" idx="0"/>
                      <a:endCxn id="432" idx="4"/>
                    </p:cNvCxnSpPr>
                    <p:nvPr/>
                  </p:nvCxnSpPr>
                  <p:spPr>
                    <a:xfrm flipH="1" flipV="1">
                      <a:off x="2607320" y="3063240"/>
                      <a:ext cx="1752600" cy="31526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8" name="Straight Arrow Connector 427">
                      <a:extLst>
                        <a:ext uri="{FF2B5EF4-FFF2-40B4-BE49-F238E27FC236}">
                          <a16:creationId xmlns:a16="http://schemas.microsoft.com/office/drawing/2014/main" id="{67F86F5B-C528-2042-B4B0-2B7D4BBC014B}"/>
                        </a:ext>
                      </a:extLst>
                    </p:cNvPr>
                    <p:cNvCxnSpPr>
                      <a:stCxn id="453" idx="0"/>
                      <a:endCxn id="432" idx="4"/>
                    </p:cNvCxnSpPr>
                    <p:nvPr/>
                  </p:nvCxnSpPr>
                  <p:spPr>
                    <a:xfrm flipH="1" flipV="1">
                      <a:off x="2607320" y="3063240"/>
                      <a:ext cx="876300" cy="33050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9" name="Straight Arrow Connector 428">
                      <a:extLst>
                        <a:ext uri="{FF2B5EF4-FFF2-40B4-BE49-F238E27FC236}">
                          <a16:creationId xmlns:a16="http://schemas.microsoft.com/office/drawing/2014/main" id="{08664E1D-4FA8-7B46-9105-EAA7D6932AE2}"/>
                        </a:ext>
                      </a:extLst>
                    </p:cNvPr>
                    <p:cNvCxnSpPr>
                      <a:cxnSpLocks/>
                    </p:cNvCxnSpPr>
                    <p:nvPr/>
                  </p:nvCxnSpPr>
                  <p:spPr>
                    <a:xfrm flipV="1">
                      <a:off x="3493160" y="2249742"/>
                      <a:ext cx="876300" cy="22860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0" name="Group 439">
                    <a:extLst>
                      <a:ext uri="{FF2B5EF4-FFF2-40B4-BE49-F238E27FC236}">
                        <a16:creationId xmlns:a16="http://schemas.microsoft.com/office/drawing/2014/main" id="{9EC08026-B984-244A-9D02-377E194326C8}"/>
                      </a:ext>
                    </a:extLst>
                  </p:cNvPr>
                  <p:cNvGrpSpPr/>
                  <p:nvPr/>
                </p:nvGrpSpPr>
                <p:grpSpPr>
                  <a:xfrm>
                    <a:off x="7142348" y="1991232"/>
                    <a:ext cx="2301240" cy="1037718"/>
                    <a:chOff x="2333000" y="3108530"/>
                    <a:chExt cx="2301240" cy="1037718"/>
                  </a:xfrm>
                </p:grpSpPr>
                <p:grpSp>
                  <p:nvGrpSpPr>
                    <p:cNvPr id="441" name="Group 440">
                      <a:extLst>
                        <a:ext uri="{FF2B5EF4-FFF2-40B4-BE49-F238E27FC236}">
                          <a16:creationId xmlns:a16="http://schemas.microsoft.com/office/drawing/2014/main" id="{6010E83A-5E87-454F-A3AD-999E0EB0CD96}"/>
                        </a:ext>
                      </a:extLst>
                    </p:cNvPr>
                    <p:cNvGrpSpPr/>
                    <p:nvPr/>
                  </p:nvGrpSpPr>
                  <p:grpSpPr>
                    <a:xfrm>
                      <a:off x="2333000" y="3352800"/>
                      <a:ext cx="2301240" cy="563880"/>
                      <a:chOff x="1676400" y="3657600"/>
                      <a:chExt cx="2301240" cy="563880"/>
                    </a:xfrm>
                  </p:grpSpPr>
                  <p:sp>
                    <p:nvSpPr>
                      <p:cNvPr id="452" name="Oval 451">
                        <a:extLst>
                          <a:ext uri="{FF2B5EF4-FFF2-40B4-BE49-F238E27FC236}">
                            <a16:creationId xmlns:a16="http://schemas.microsoft.com/office/drawing/2014/main" id="{A1CBB738-3DFF-2D41-A4C3-933C0B29D021}"/>
                          </a:ext>
                        </a:extLst>
                      </p:cNvPr>
                      <p:cNvSpPr/>
                      <p:nvPr/>
                    </p:nvSpPr>
                    <p:spPr>
                      <a:xfrm>
                        <a:off x="1676400" y="36576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53" name="Oval 452">
                        <a:extLst>
                          <a:ext uri="{FF2B5EF4-FFF2-40B4-BE49-F238E27FC236}">
                            <a16:creationId xmlns:a16="http://schemas.microsoft.com/office/drawing/2014/main" id="{86B1DDC7-7092-6F4A-8CB4-3F30E262C77E}"/>
                          </a:ext>
                        </a:extLst>
                      </p:cNvPr>
                      <p:cNvSpPr/>
                      <p:nvPr/>
                    </p:nvSpPr>
                    <p:spPr>
                      <a:xfrm>
                        <a:off x="2552700" y="367284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54" name="Oval 453">
                        <a:extLst>
                          <a:ext uri="{FF2B5EF4-FFF2-40B4-BE49-F238E27FC236}">
                            <a16:creationId xmlns:a16="http://schemas.microsoft.com/office/drawing/2014/main" id="{031218E6-E0F5-E048-A243-4DDD9B2A68DB}"/>
                          </a:ext>
                        </a:extLst>
                      </p:cNvPr>
                      <p:cNvSpPr/>
                      <p:nvPr/>
                    </p:nvSpPr>
                    <p:spPr>
                      <a:xfrm>
                        <a:off x="3429000" y="36576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455" name="Picture 454">
                        <a:extLst>
                          <a:ext uri="{FF2B5EF4-FFF2-40B4-BE49-F238E27FC236}">
                            <a16:creationId xmlns:a16="http://schemas.microsoft.com/office/drawing/2014/main" id="{5D13CB2D-A9C4-EB44-8A10-5F661E75BAA9}"/>
                          </a:ext>
                        </a:extLst>
                      </p:cNvPr>
                      <p:cNvPicPr>
                        <a:picLocks noChangeAspect="1"/>
                      </p:cNvPicPr>
                      <p:nvPr/>
                    </p:nvPicPr>
                    <p:blipFill>
                      <a:blip r:embed="rId7"/>
                      <a:stretch>
                        <a:fillRect/>
                      </a:stretch>
                    </p:blipFill>
                    <p:spPr>
                      <a:xfrm>
                        <a:off x="1765300" y="3791142"/>
                        <a:ext cx="368300" cy="323658"/>
                      </a:xfrm>
                      <a:prstGeom prst="rect">
                        <a:avLst/>
                      </a:prstGeom>
                    </p:spPr>
                  </p:pic>
                  <p:pic>
                    <p:nvPicPr>
                      <p:cNvPr id="456" name="Picture 455">
                        <a:extLst>
                          <a:ext uri="{FF2B5EF4-FFF2-40B4-BE49-F238E27FC236}">
                            <a16:creationId xmlns:a16="http://schemas.microsoft.com/office/drawing/2014/main" id="{EAB20011-AE68-9F48-8926-4AC3381A9B70}"/>
                          </a:ext>
                        </a:extLst>
                      </p:cNvPr>
                      <p:cNvPicPr>
                        <a:picLocks/>
                      </p:cNvPicPr>
                      <p:nvPr/>
                    </p:nvPicPr>
                    <p:blipFill>
                      <a:blip r:embed="rId8"/>
                      <a:stretch>
                        <a:fillRect/>
                      </a:stretch>
                    </p:blipFill>
                    <p:spPr>
                      <a:xfrm>
                        <a:off x="2643632" y="3773424"/>
                        <a:ext cx="347472" cy="347472"/>
                      </a:xfrm>
                      <a:prstGeom prst="rect">
                        <a:avLst/>
                      </a:prstGeom>
                    </p:spPr>
                  </p:pic>
                  <p:pic>
                    <p:nvPicPr>
                      <p:cNvPr id="457" name="Picture 456">
                        <a:extLst>
                          <a:ext uri="{FF2B5EF4-FFF2-40B4-BE49-F238E27FC236}">
                            <a16:creationId xmlns:a16="http://schemas.microsoft.com/office/drawing/2014/main" id="{D26AE7A1-EEDA-E147-9F97-836A8DDF4F56}"/>
                          </a:ext>
                        </a:extLst>
                      </p:cNvPr>
                      <p:cNvPicPr>
                        <a:picLocks noChangeAspect="1"/>
                      </p:cNvPicPr>
                      <p:nvPr/>
                    </p:nvPicPr>
                    <p:blipFill>
                      <a:blip r:embed="rId9"/>
                      <a:stretch>
                        <a:fillRect/>
                      </a:stretch>
                    </p:blipFill>
                    <p:spPr>
                      <a:xfrm>
                        <a:off x="3538728" y="3789045"/>
                        <a:ext cx="347472" cy="325755"/>
                      </a:xfrm>
                      <a:prstGeom prst="rect">
                        <a:avLst/>
                      </a:prstGeom>
                    </p:spPr>
                  </p:pic>
                </p:grpSp>
                <p:grpSp>
                  <p:nvGrpSpPr>
                    <p:cNvPr id="442" name="Group 441">
                      <a:extLst>
                        <a:ext uri="{FF2B5EF4-FFF2-40B4-BE49-F238E27FC236}">
                          <a16:creationId xmlns:a16="http://schemas.microsoft.com/office/drawing/2014/main" id="{55C5F611-7EBB-DB40-94C5-1BBA89E4A741}"/>
                        </a:ext>
                      </a:extLst>
                    </p:cNvPr>
                    <p:cNvGrpSpPr/>
                    <p:nvPr/>
                  </p:nvGrpSpPr>
                  <p:grpSpPr>
                    <a:xfrm>
                      <a:off x="2607320" y="3108530"/>
                      <a:ext cx="1775414" cy="1037718"/>
                      <a:chOff x="2607320" y="3108530"/>
                      <a:chExt cx="1775414" cy="1037718"/>
                    </a:xfrm>
                  </p:grpSpPr>
                  <p:cxnSp>
                    <p:nvCxnSpPr>
                      <p:cNvPr id="443" name="Straight Arrow Connector 442">
                        <a:extLst>
                          <a:ext uri="{FF2B5EF4-FFF2-40B4-BE49-F238E27FC236}">
                            <a16:creationId xmlns:a16="http://schemas.microsoft.com/office/drawing/2014/main" id="{D6792FF6-EAD1-1E4E-A453-17F58C927F5C}"/>
                          </a:ext>
                        </a:extLst>
                      </p:cNvPr>
                      <p:cNvCxnSpPr>
                        <a:stCxn id="463" idx="0"/>
                        <a:endCxn id="452" idx="4"/>
                      </p:cNvCxnSpPr>
                      <p:nvPr/>
                    </p:nvCxnSpPr>
                    <p:spPr>
                      <a:xfrm flipV="1">
                        <a:off x="2607320" y="3901440"/>
                        <a:ext cx="0" cy="1790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4" name="Straight Arrow Connector 443">
                        <a:extLst>
                          <a:ext uri="{FF2B5EF4-FFF2-40B4-BE49-F238E27FC236}">
                            <a16:creationId xmlns:a16="http://schemas.microsoft.com/office/drawing/2014/main" id="{CB1636B2-9012-1C4C-843F-685A26CC699E}"/>
                          </a:ext>
                        </a:extLst>
                      </p:cNvPr>
                      <p:cNvCxnSpPr>
                        <a:cxnSpLocks/>
                        <a:stCxn id="461" idx="0"/>
                        <a:endCxn id="453" idx="4"/>
                      </p:cNvCxnSpPr>
                      <p:nvPr/>
                    </p:nvCxnSpPr>
                    <p:spPr>
                      <a:xfrm flipV="1">
                        <a:off x="3483620" y="3916680"/>
                        <a:ext cx="0" cy="229568"/>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5" name="Straight Arrow Connector 444">
                        <a:extLst>
                          <a:ext uri="{FF2B5EF4-FFF2-40B4-BE49-F238E27FC236}">
                            <a16:creationId xmlns:a16="http://schemas.microsoft.com/office/drawing/2014/main" id="{16B49F46-48C5-AE4A-8B36-A2D27512074F}"/>
                          </a:ext>
                        </a:extLst>
                      </p:cNvPr>
                      <p:cNvCxnSpPr>
                        <a:stCxn id="462" idx="0"/>
                        <a:endCxn id="454" idx="4"/>
                      </p:cNvCxnSpPr>
                      <p:nvPr/>
                    </p:nvCxnSpPr>
                    <p:spPr>
                      <a:xfrm flipV="1">
                        <a:off x="4359920" y="3901440"/>
                        <a:ext cx="0" cy="1790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6" name="Straight Arrow Connector 445">
                        <a:extLst>
                          <a:ext uri="{FF2B5EF4-FFF2-40B4-BE49-F238E27FC236}">
                            <a16:creationId xmlns:a16="http://schemas.microsoft.com/office/drawing/2014/main" id="{7D91DD9E-F71B-0844-9A81-AF241FB1840D}"/>
                          </a:ext>
                        </a:extLst>
                      </p:cNvPr>
                      <p:cNvCxnSpPr>
                        <a:stCxn id="463" idx="0"/>
                        <a:endCxn id="453" idx="4"/>
                      </p:cNvCxnSpPr>
                      <p:nvPr/>
                    </p:nvCxnSpPr>
                    <p:spPr>
                      <a:xfrm flipV="1">
                        <a:off x="2607320" y="3916680"/>
                        <a:ext cx="876300" cy="16383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7" name="Straight Arrow Connector 446">
                        <a:extLst>
                          <a:ext uri="{FF2B5EF4-FFF2-40B4-BE49-F238E27FC236}">
                            <a16:creationId xmlns:a16="http://schemas.microsoft.com/office/drawing/2014/main" id="{E11E9402-1E07-A647-BDD9-97C75EA0CACF}"/>
                          </a:ext>
                        </a:extLst>
                      </p:cNvPr>
                      <p:cNvCxnSpPr>
                        <a:stCxn id="461" idx="0"/>
                      </p:cNvCxnSpPr>
                      <p:nvPr/>
                    </p:nvCxnSpPr>
                    <p:spPr>
                      <a:xfrm flipV="1">
                        <a:off x="3483620" y="3294458"/>
                        <a:ext cx="899114" cy="19169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8" name="Straight Arrow Connector 447">
                        <a:extLst>
                          <a:ext uri="{FF2B5EF4-FFF2-40B4-BE49-F238E27FC236}">
                            <a16:creationId xmlns:a16="http://schemas.microsoft.com/office/drawing/2014/main" id="{91136C99-9156-4647-9E6D-E96F7B5AC9A7}"/>
                          </a:ext>
                        </a:extLst>
                      </p:cNvPr>
                      <p:cNvCxnSpPr>
                        <a:cxnSpLocks/>
                      </p:cNvCxnSpPr>
                      <p:nvPr/>
                    </p:nvCxnSpPr>
                    <p:spPr>
                      <a:xfrm flipH="1" flipV="1">
                        <a:off x="3546810" y="3108530"/>
                        <a:ext cx="755770" cy="220154"/>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9" name="Straight Arrow Connector 448">
                        <a:extLst>
                          <a:ext uri="{FF2B5EF4-FFF2-40B4-BE49-F238E27FC236}">
                            <a16:creationId xmlns:a16="http://schemas.microsoft.com/office/drawing/2014/main" id="{182553EF-99AE-3542-9C74-735704A73DBA}"/>
                          </a:ext>
                        </a:extLst>
                      </p:cNvPr>
                      <p:cNvCxnSpPr>
                        <a:stCxn id="462" idx="0"/>
                        <a:endCxn id="452" idx="4"/>
                      </p:cNvCxnSpPr>
                      <p:nvPr/>
                    </p:nvCxnSpPr>
                    <p:spPr>
                      <a:xfrm flipH="1" flipV="1">
                        <a:off x="2607320" y="3901440"/>
                        <a:ext cx="1752600" cy="1790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0" name="Straight Arrow Connector 449">
                        <a:extLst>
                          <a:ext uri="{FF2B5EF4-FFF2-40B4-BE49-F238E27FC236}">
                            <a16:creationId xmlns:a16="http://schemas.microsoft.com/office/drawing/2014/main" id="{AC0F19F1-858B-ED4B-8070-AF60132351A0}"/>
                          </a:ext>
                        </a:extLst>
                      </p:cNvPr>
                      <p:cNvCxnSpPr>
                        <a:stCxn id="461" idx="0"/>
                        <a:endCxn id="452" idx="4"/>
                      </p:cNvCxnSpPr>
                      <p:nvPr/>
                    </p:nvCxnSpPr>
                    <p:spPr>
                      <a:xfrm flipH="1" flipV="1">
                        <a:off x="2607320" y="3901440"/>
                        <a:ext cx="876300" cy="19431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1" name="Straight Arrow Connector 450">
                        <a:extLst>
                          <a:ext uri="{FF2B5EF4-FFF2-40B4-BE49-F238E27FC236}">
                            <a16:creationId xmlns:a16="http://schemas.microsoft.com/office/drawing/2014/main" id="{56F86612-AB95-6849-BBA8-F0623E02844C}"/>
                          </a:ext>
                        </a:extLst>
                      </p:cNvPr>
                      <p:cNvCxnSpPr>
                        <a:cxnSpLocks/>
                        <a:stCxn id="463" idx="0"/>
                        <a:endCxn id="454" idx="4"/>
                      </p:cNvCxnSpPr>
                      <p:nvPr/>
                    </p:nvCxnSpPr>
                    <p:spPr>
                      <a:xfrm flipV="1">
                        <a:off x="2607320" y="3901440"/>
                        <a:ext cx="1752600" cy="1790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59" name="Group 458">
                    <a:extLst>
                      <a:ext uri="{FF2B5EF4-FFF2-40B4-BE49-F238E27FC236}">
                        <a16:creationId xmlns:a16="http://schemas.microsoft.com/office/drawing/2014/main" id="{602BEBE1-8AF5-3141-BF12-B10265B00EF6}"/>
                      </a:ext>
                    </a:extLst>
                  </p:cNvPr>
                  <p:cNvGrpSpPr/>
                  <p:nvPr/>
                </p:nvGrpSpPr>
                <p:grpSpPr>
                  <a:xfrm>
                    <a:off x="7416668" y="2837188"/>
                    <a:ext cx="1752600" cy="1090238"/>
                    <a:chOff x="2607320" y="3980188"/>
                    <a:chExt cx="1752600" cy="1090238"/>
                  </a:xfrm>
                </p:grpSpPr>
                <p:cxnSp>
                  <p:nvCxnSpPr>
                    <p:cNvPr id="468" name="Straight Arrow Connector 467">
                      <a:extLst>
                        <a:ext uri="{FF2B5EF4-FFF2-40B4-BE49-F238E27FC236}">
                          <a16:creationId xmlns:a16="http://schemas.microsoft.com/office/drawing/2014/main" id="{F5548F4B-79EE-3C4C-81CB-97DFCF03FD80}"/>
                        </a:ext>
                      </a:extLst>
                    </p:cNvPr>
                    <p:cNvCxnSpPr>
                      <a:cxnSpLocks/>
                      <a:stCxn id="393" idx="0"/>
                      <a:endCxn id="463" idx="4"/>
                    </p:cNvCxnSpPr>
                    <p:nvPr/>
                  </p:nvCxnSpPr>
                  <p:spPr>
                    <a:xfrm flipV="1">
                      <a:off x="2607320" y="4705350"/>
                      <a:ext cx="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9" name="Straight Arrow Connector 468">
                      <a:extLst>
                        <a:ext uri="{FF2B5EF4-FFF2-40B4-BE49-F238E27FC236}">
                          <a16:creationId xmlns:a16="http://schemas.microsoft.com/office/drawing/2014/main" id="{804A686F-DAB1-464A-8A99-7C59749AF2CD}"/>
                        </a:ext>
                      </a:extLst>
                    </p:cNvPr>
                    <p:cNvCxnSpPr>
                      <a:stCxn id="393" idx="0"/>
                      <a:endCxn id="461" idx="4"/>
                    </p:cNvCxnSpPr>
                    <p:nvPr/>
                  </p:nvCxnSpPr>
                  <p:spPr>
                    <a:xfrm flipV="1">
                      <a:off x="2607320" y="4720590"/>
                      <a:ext cx="876300" cy="33459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970C1F73-4065-EF42-812D-7CBB0C77633A}"/>
                        </a:ext>
                      </a:extLst>
                    </p:cNvPr>
                    <p:cNvCxnSpPr>
                      <a:cxnSpLocks/>
                      <a:stCxn id="393" idx="0"/>
                      <a:endCxn id="462" idx="4"/>
                    </p:cNvCxnSpPr>
                    <p:nvPr/>
                  </p:nvCxnSpPr>
                  <p:spPr>
                    <a:xfrm flipV="1">
                      <a:off x="2607320" y="4705350"/>
                      <a:ext cx="175260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1" name="Straight Arrow Connector 470">
                      <a:extLst>
                        <a:ext uri="{FF2B5EF4-FFF2-40B4-BE49-F238E27FC236}">
                          <a16:creationId xmlns:a16="http://schemas.microsoft.com/office/drawing/2014/main" id="{A07DBC6F-0FE6-F44A-AB94-61148231C534}"/>
                        </a:ext>
                      </a:extLst>
                    </p:cNvPr>
                    <p:cNvCxnSpPr>
                      <a:stCxn id="397" idx="0"/>
                      <a:endCxn id="462" idx="4"/>
                    </p:cNvCxnSpPr>
                    <p:nvPr/>
                  </p:nvCxnSpPr>
                  <p:spPr>
                    <a:xfrm flipV="1">
                      <a:off x="4359920" y="4705350"/>
                      <a:ext cx="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2" name="Straight Arrow Connector 471">
                      <a:extLst>
                        <a:ext uri="{FF2B5EF4-FFF2-40B4-BE49-F238E27FC236}">
                          <a16:creationId xmlns:a16="http://schemas.microsoft.com/office/drawing/2014/main" id="{FFDE4BE0-3CD2-2C49-B4A5-5E79ACA27661}"/>
                        </a:ext>
                      </a:extLst>
                    </p:cNvPr>
                    <p:cNvCxnSpPr>
                      <a:stCxn id="395" idx="0"/>
                      <a:endCxn id="461" idx="4"/>
                    </p:cNvCxnSpPr>
                    <p:nvPr/>
                  </p:nvCxnSpPr>
                  <p:spPr>
                    <a:xfrm flipV="1">
                      <a:off x="3483620" y="4720590"/>
                      <a:ext cx="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296A4EB9-25EA-834E-AFB2-6E0C0C55D8D3}"/>
                        </a:ext>
                      </a:extLst>
                    </p:cNvPr>
                    <p:cNvCxnSpPr>
                      <a:stCxn id="395" idx="0"/>
                      <a:endCxn id="462" idx="4"/>
                    </p:cNvCxnSpPr>
                    <p:nvPr/>
                  </p:nvCxnSpPr>
                  <p:spPr>
                    <a:xfrm flipV="1">
                      <a:off x="3483620" y="4705350"/>
                      <a:ext cx="876300" cy="36507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4" name="Straight Arrow Connector 473">
                      <a:extLst>
                        <a:ext uri="{FF2B5EF4-FFF2-40B4-BE49-F238E27FC236}">
                          <a16:creationId xmlns:a16="http://schemas.microsoft.com/office/drawing/2014/main" id="{7314C3DE-7E77-B247-8C5D-78644757B09F}"/>
                        </a:ext>
                      </a:extLst>
                    </p:cNvPr>
                    <p:cNvCxnSpPr>
                      <a:cxnSpLocks/>
                      <a:stCxn id="395" idx="0"/>
                    </p:cNvCxnSpPr>
                    <p:nvPr/>
                  </p:nvCxnSpPr>
                  <p:spPr>
                    <a:xfrm flipH="1" flipV="1">
                      <a:off x="2632590" y="4737878"/>
                      <a:ext cx="851030" cy="332548"/>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5" name="Straight Arrow Connector 474">
                      <a:extLst>
                        <a:ext uri="{FF2B5EF4-FFF2-40B4-BE49-F238E27FC236}">
                          <a16:creationId xmlns:a16="http://schemas.microsoft.com/office/drawing/2014/main" id="{FBDA8435-8AF8-524B-BCDC-797ED3352040}"/>
                        </a:ext>
                      </a:extLst>
                    </p:cNvPr>
                    <p:cNvCxnSpPr>
                      <a:stCxn id="397" idx="0"/>
                      <a:endCxn id="461" idx="4"/>
                    </p:cNvCxnSpPr>
                    <p:nvPr/>
                  </p:nvCxnSpPr>
                  <p:spPr>
                    <a:xfrm flipH="1" flipV="1">
                      <a:off x="3483620" y="4720590"/>
                      <a:ext cx="876300" cy="33459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a16="http://schemas.microsoft.com/office/drawing/2014/main" id="{8313DF2A-B619-254E-B94D-284505B1A9D5}"/>
                        </a:ext>
                      </a:extLst>
                    </p:cNvPr>
                    <p:cNvCxnSpPr>
                      <a:cxnSpLocks/>
                      <a:stCxn id="462" idx="0"/>
                    </p:cNvCxnSpPr>
                    <p:nvPr/>
                  </p:nvCxnSpPr>
                  <p:spPr>
                    <a:xfrm flipH="1" flipV="1">
                      <a:off x="3444272" y="3980188"/>
                      <a:ext cx="915648" cy="17652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464" name="Picture 463">
                    <a:extLst>
                      <a:ext uri="{FF2B5EF4-FFF2-40B4-BE49-F238E27FC236}">
                        <a16:creationId xmlns:a16="http://schemas.microsoft.com/office/drawing/2014/main" id="{E3EFD3DB-0561-F24B-A3C5-2CC50EE61221}"/>
                      </a:ext>
                    </a:extLst>
                  </p:cNvPr>
                  <p:cNvPicPr>
                    <a:picLocks noChangeAspect="1"/>
                  </p:cNvPicPr>
                  <p:nvPr/>
                </p:nvPicPr>
                <p:blipFill>
                  <a:blip r:embed="rId10"/>
                  <a:stretch>
                    <a:fillRect/>
                  </a:stretch>
                </p:blipFill>
                <p:spPr>
                  <a:xfrm>
                    <a:off x="7241662" y="3116834"/>
                    <a:ext cx="347472" cy="347472"/>
                  </a:xfrm>
                  <a:prstGeom prst="rect">
                    <a:avLst/>
                  </a:prstGeom>
                </p:spPr>
              </p:pic>
              <p:grpSp>
                <p:nvGrpSpPr>
                  <p:cNvPr id="492" name="Group 491">
                    <a:extLst>
                      <a:ext uri="{FF2B5EF4-FFF2-40B4-BE49-F238E27FC236}">
                        <a16:creationId xmlns:a16="http://schemas.microsoft.com/office/drawing/2014/main" id="{33F11E4D-29F7-3C40-8B50-974E1206FF54}"/>
                      </a:ext>
                    </a:extLst>
                  </p:cNvPr>
                  <p:cNvGrpSpPr/>
                  <p:nvPr/>
                </p:nvGrpSpPr>
                <p:grpSpPr>
                  <a:xfrm>
                    <a:off x="7142348" y="3013710"/>
                    <a:ext cx="2301240" cy="563880"/>
                    <a:chOff x="7142348" y="3013710"/>
                    <a:chExt cx="2301240" cy="563880"/>
                  </a:xfrm>
                </p:grpSpPr>
                <p:sp>
                  <p:nvSpPr>
                    <p:cNvPr id="461" name="Oval 460">
                      <a:extLst>
                        <a:ext uri="{FF2B5EF4-FFF2-40B4-BE49-F238E27FC236}">
                          <a16:creationId xmlns:a16="http://schemas.microsoft.com/office/drawing/2014/main" id="{FCEDF2BB-A9D9-9141-8C11-4EAD801EB5F1}"/>
                        </a:ext>
                      </a:extLst>
                    </p:cNvPr>
                    <p:cNvSpPr/>
                    <p:nvPr/>
                  </p:nvSpPr>
                  <p:spPr>
                    <a:xfrm>
                      <a:off x="8018648" y="302895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62" name="Oval 461">
                      <a:extLst>
                        <a:ext uri="{FF2B5EF4-FFF2-40B4-BE49-F238E27FC236}">
                          <a16:creationId xmlns:a16="http://schemas.microsoft.com/office/drawing/2014/main" id="{203CDE96-3709-8749-B1C8-C2045C71BDED}"/>
                        </a:ext>
                      </a:extLst>
                    </p:cNvPr>
                    <p:cNvSpPr/>
                    <p:nvPr/>
                  </p:nvSpPr>
                  <p:spPr>
                    <a:xfrm>
                      <a:off x="8894948" y="301371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63" name="Oval 462">
                      <a:extLst>
                        <a:ext uri="{FF2B5EF4-FFF2-40B4-BE49-F238E27FC236}">
                          <a16:creationId xmlns:a16="http://schemas.microsoft.com/office/drawing/2014/main" id="{A951728F-1048-E346-8321-31D2B368446E}"/>
                        </a:ext>
                      </a:extLst>
                    </p:cNvPr>
                    <p:cNvSpPr/>
                    <p:nvPr/>
                  </p:nvSpPr>
                  <p:spPr>
                    <a:xfrm>
                      <a:off x="7142348" y="301371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465" name="Picture 464">
                      <a:extLst>
                        <a:ext uri="{FF2B5EF4-FFF2-40B4-BE49-F238E27FC236}">
                          <a16:creationId xmlns:a16="http://schemas.microsoft.com/office/drawing/2014/main" id="{D177A92E-7A09-3E4E-AFD1-FDFA8F8DFC3C}"/>
                        </a:ext>
                      </a:extLst>
                    </p:cNvPr>
                    <p:cNvPicPr>
                      <a:picLocks noChangeAspect="1"/>
                    </p:cNvPicPr>
                    <p:nvPr/>
                  </p:nvPicPr>
                  <p:blipFill>
                    <a:blip r:embed="rId11"/>
                    <a:stretch>
                      <a:fillRect/>
                    </a:stretch>
                  </p:blipFill>
                  <p:spPr>
                    <a:xfrm>
                      <a:off x="9004676" y="3127756"/>
                      <a:ext cx="342900" cy="342900"/>
                    </a:xfrm>
                    <a:prstGeom prst="rect">
                      <a:avLst/>
                    </a:prstGeom>
                  </p:spPr>
                </p:pic>
                <p:pic>
                  <p:nvPicPr>
                    <p:cNvPr id="467" name="Picture 466">
                      <a:extLst>
                        <a:ext uri="{FF2B5EF4-FFF2-40B4-BE49-F238E27FC236}">
                          <a16:creationId xmlns:a16="http://schemas.microsoft.com/office/drawing/2014/main" id="{CFD3B57F-1ACD-F94C-BE03-247F4B9B6E88}"/>
                        </a:ext>
                      </a:extLst>
                    </p:cNvPr>
                    <p:cNvPicPr>
                      <a:picLocks noChangeAspect="1"/>
                    </p:cNvPicPr>
                    <p:nvPr/>
                  </p:nvPicPr>
                  <p:blipFill>
                    <a:blip r:embed="rId12"/>
                    <a:stretch>
                      <a:fillRect/>
                    </a:stretch>
                  </p:blipFill>
                  <p:spPr>
                    <a:xfrm>
                      <a:off x="8122788" y="3127756"/>
                      <a:ext cx="317500" cy="342900"/>
                    </a:xfrm>
                    <a:prstGeom prst="rect">
                      <a:avLst/>
                    </a:prstGeom>
                  </p:spPr>
                </p:pic>
              </p:grpSp>
              <p:cxnSp>
                <p:nvCxnSpPr>
                  <p:cNvPr id="482" name="Straight Arrow Connector 481">
                    <a:extLst>
                      <a:ext uri="{FF2B5EF4-FFF2-40B4-BE49-F238E27FC236}">
                        <a16:creationId xmlns:a16="http://schemas.microsoft.com/office/drawing/2014/main" id="{CB28A9CC-AC3D-A949-BC94-4A8C09EF6A6F}"/>
                      </a:ext>
                    </a:extLst>
                  </p:cNvPr>
                  <p:cNvCxnSpPr>
                    <a:cxnSpLocks/>
                  </p:cNvCxnSpPr>
                  <p:nvPr/>
                </p:nvCxnSpPr>
                <p:spPr>
                  <a:xfrm flipV="1">
                    <a:off x="8272074" y="4425852"/>
                    <a:ext cx="922416" cy="4159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93" name="Group 492">
                    <a:extLst>
                      <a:ext uri="{FF2B5EF4-FFF2-40B4-BE49-F238E27FC236}">
                        <a16:creationId xmlns:a16="http://schemas.microsoft.com/office/drawing/2014/main" id="{148DBD92-160B-1547-AC95-FA25A03FED15}"/>
                      </a:ext>
                    </a:extLst>
                  </p:cNvPr>
                  <p:cNvGrpSpPr/>
                  <p:nvPr/>
                </p:nvGrpSpPr>
                <p:grpSpPr>
                  <a:xfrm>
                    <a:off x="7467290" y="4443140"/>
                    <a:ext cx="813044" cy="398682"/>
                    <a:chOff x="7467290" y="4443140"/>
                    <a:chExt cx="813044" cy="398682"/>
                  </a:xfrm>
                </p:grpSpPr>
                <p:cxnSp>
                  <p:nvCxnSpPr>
                    <p:cNvPr id="483" name="Straight Arrow Connector 482">
                      <a:extLst>
                        <a:ext uri="{FF2B5EF4-FFF2-40B4-BE49-F238E27FC236}">
                          <a16:creationId xmlns:a16="http://schemas.microsoft.com/office/drawing/2014/main" id="{935AC435-9D49-F747-BACD-2A287D10FC92}"/>
                        </a:ext>
                      </a:extLst>
                    </p:cNvPr>
                    <p:cNvCxnSpPr>
                      <a:cxnSpLocks/>
                    </p:cNvCxnSpPr>
                    <p:nvPr/>
                  </p:nvCxnSpPr>
                  <p:spPr>
                    <a:xfrm flipH="1" flipV="1">
                      <a:off x="7467290" y="4443140"/>
                      <a:ext cx="804784" cy="39868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Straight Arrow Connector 483">
                      <a:extLst>
                        <a:ext uri="{FF2B5EF4-FFF2-40B4-BE49-F238E27FC236}">
                          <a16:creationId xmlns:a16="http://schemas.microsoft.com/office/drawing/2014/main" id="{8D98DF96-4B7E-3747-B742-1BB729BDF041}"/>
                        </a:ext>
                      </a:extLst>
                    </p:cNvPr>
                    <p:cNvCxnSpPr>
                      <a:cxnSpLocks/>
                    </p:cNvCxnSpPr>
                    <p:nvPr/>
                  </p:nvCxnSpPr>
                  <p:spPr>
                    <a:xfrm flipV="1">
                      <a:off x="8280334" y="4460826"/>
                      <a:ext cx="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502" name="Straight Arrow Connector 501">
                  <a:extLst>
                    <a:ext uri="{FF2B5EF4-FFF2-40B4-BE49-F238E27FC236}">
                      <a16:creationId xmlns:a16="http://schemas.microsoft.com/office/drawing/2014/main" id="{E94B32F9-1591-564C-BBFE-D5DFB9890E68}"/>
                    </a:ext>
                  </a:extLst>
                </p:cNvPr>
                <p:cNvCxnSpPr>
                  <a:cxnSpLocks/>
                  <a:endCxn id="463" idx="4"/>
                </p:cNvCxnSpPr>
                <p:nvPr/>
              </p:nvCxnSpPr>
              <p:spPr>
                <a:xfrm flipH="1" flipV="1">
                  <a:off x="7416668" y="3562350"/>
                  <a:ext cx="1727332" cy="32385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521" name="Picture 520">
                <a:extLst>
                  <a:ext uri="{FF2B5EF4-FFF2-40B4-BE49-F238E27FC236}">
                    <a16:creationId xmlns:a16="http://schemas.microsoft.com/office/drawing/2014/main" id="{6B70A2A6-03AF-8E48-B3FA-5A921AB13017}"/>
                  </a:ext>
                </a:extLst>
              </p:cNvPr>
              <p:cNvPicPr>
                <a:picLocks noChangeAspect="1"/>
              </p:cNvPicPr>
              <p:nvPr/>
            </p:nvPicPr>
            <p:blipFill>
              <a:blip r:embed="rId13"/>
              <a:stretch>
                <a:fillRect/>
              </a:stretch>
            </p:blipFill>
            <p:spPr>
              <a:xfrm>
                <a:off x="7259132" y="3142766"/>
                <a:ext cx="317500" cy="304800"/>
              </a:xfrm>
              <a:prstGeom prst="rect">
                <a:avLst/>
              </a:prstGeom>
            </p:spPr>
          </p:pic>
        </p:grpSp>
        <p:pic>
          <p:nvPicPr>
            <p:cNvPr id="97" name="Picture 96">
              <a:extLst>
                <a:ext uri="{FF2B5EF4-FFF2-40B4-BE49-F238E27FC236}">
                  <a16:creationId xmlns:a16="http://schemas.microsoft.com/office/drawing/2014/main" id="{3C41F9FD-4737-5545-A024-8F67843032A8}"/>
                </a:ext>
              </a:extLst>
            </p:cNvPr>
            <p:cNvPicPr>
              <a:picLocks noChangeAspect="1"/>
            </p:cNvPicPr>
            <p:nvPr/>
          </p:nvPicPr>
          <p:blipFill>
            <a:blip r:embed="rId14"/>
            <a:stretch>
              <a:fillRect/>
            </a:stretch>
          </p:blipFill>
          <p:spPr>
            <a:xfrm>
              <a:off x="7399608" y="5129888"/>
              <a:ext cx="1291728" cy="125059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accent1">
                  <a:lumMod val="40000"/>
                  <a:lumOff val="60000"/>
                </a:schemeClr>
              </a:solidFill>
            </a:ln>
          </p:spPr>
        </p:pic>
      </p:grpSp>
    </p:spTree>
    <p:extLst>
      <p:ext uri="{BB962C8B-B14F-4D97-AF65-F5344CB8AC3E}">
        <p14:creationId xmlns:p14="http://schemas.microsoft.com/office/powerpoint/2010/main" val="194772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86">
                                            <p:txEl>
                                              <p:pRg st="0" end="0"/>
                                            </p:txEl>
                                          </p:spTgt>
                                        </p:tgtEl>
                                        <p:attrNameLst>
                                          <p:attrName>style.visibility</p:attrName>
                                        </p:attrNameLst>
                                      </p:cBhvr>
                                      <p:to>
                                        <p:strVal val="visible"/>
                                      </p:to>
                                    </p:set>
                                    <p:animEffect transition="in" filter="fade">
                                      <p:cBhvr>
                                        <p:cTn id="7" dur="1000"/>
                                        <p:tgtEl>
                                          <p:spTgt spid="486">
                                            <p:txEl>
                                              <p:pRg st="0" end="0"/>
                                            </p:txEl>
                                          </p:spTgt>
                                        </p:tgtEl>
                                      </p:cBhvr>
                                    </p:animEffect>
                                    <p:anim calcmode="lin" valueType="num">
                                      <p:cBhvr>
                                        <p:cTn id="8" dur="1000" fill="hold"/>
                                        <p:tgtEl>
                                          <p:spTgt spid="48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8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86">
                                            <p:txEl>
                                              <p:pRg st="2" end="2"/>
                                            </p:txEl>
                                          </p:spTgt>
                                        </p:tgtEl>
                                        <p:attrNameLst>
                                          <p:attrName>style.visibility</p:attrName>
                                        </p:attrNameLst>
                                      </p:cBhvr>
                                      <p:to>
                                        <p:strVal val="visible"/>
                                      </p:to>
                                    </p:set>
                                    <p:animEffect transition="in" filter="fade">
                                      <p:cBhvr>
                                        <p:cTn id="14" dur="1000"/>
                                        <p:tgtEl>
                                          <p:spTgt spid="486">
                                            <p:txEl>
                                              <p:pRg st="2" end="2"/>
                                            </p:txEl>
                                          </p:spTgt>
                                        </p:tgtEl>
                                      </p:cBhvr>
                                    </p:animEffect>
                                    <p:anim calcmode="lin" valueType="num">
                                      <p:cBhvr>
                                        <p:cTn id="15" dur="1000" fill="hold"/>
                                        <p:tgtEl>
                                          <p:spTgt spid="48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8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86">
                                            <p:txEl>
                                              <p:pRg st="4" end="4"/>
                                            </p:txEl>
                                          </p:spTgt>
                                        </p:tgtEl>
                                        <p:attrNameLst>
                                          <p:attrName>style.visibility</p:attrName>
                                        </p:attrNameLst>
                                      </p:cBhvr>
                                      <p:to>
                                        <p:strVal val="visible"/>
                                      </p:to>
                                    </p:set>
                                    <p:animEffect transition="in" filter="fade">
                                      <p:cBhvr>
                                        <p:cTn id="21" dur="1000"/>
                                        <p:tgtEl>
                                          <p:spTgt spid="486">
                                            <p:txEl>
                                              <p:pRg st="4" end="4"/>
                                            </p:txEl>
                                          </p:spTgt>
                                        </p:tgtEl>
                                      </p:cBhvr>
                                    </p:animEffect>
                                    <p:anim calcmode="lin" valueType="num">
                                      <p:cBhvr>
                                        <p:cTn id="22" dur="1000" fill="hold"/>
                                        <p:tgtEl>
                                          <p:spTgt spid="486">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486">
                                            <p:txEl>
                                              <p:pRg st="4" end="4"/>
                                            </p:txEl>
                                          </p:spTgt>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42"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92"/>
                                        </p:tgtEl>
                                        <p:attrNameLst>
                                          <p:attrName>style.visibility</p:attrName>
                                        </p:attrNameLst>
                                      </p:cBhvr>
                                      <p:to>
                                        <p:strVal val="visible"/>
                                      </p:to>
                                    </p:set>
                                    <p:anim calcmode="lin" valueType="num">
                                      <p:cBhvr additive="base">
                                        <p:cTn id="34" dur="500" fill="hold"/>
                                        <p:tgtEl>
                                          <p:spTgt spid="392"/>
                                        </p:tgtEl>
                                        <p:attrNameLst>
                                          <p:attrName>ppt_x</p:attrName>
                                        </p:attrNameLst>
                                      </p:cBhvr>
                                      <p:tavLst>
                                        <p:tav tm="0">
                                          <p:val>
                                            <p:strVal val="#ppt_x"/>
                                          </p:val>
                                        </p:tav>
                                        <p:tav tm="100000">
                                          <p:val>
                                            <p:strVal val="#ppt_x"/>
                                          </p:val>
                                        </p:tav>
                                      </p:tavLst>
                                    </p:anim>
                                    <p:anim calcmode="lin" valueType="num">
                                      <p:cBhvr additive="base">
                                        <p:cTn id="35" dur="500" fill="hold"/>
                                        <p:tgtEl>
                                          <p:spTgt spid="392"/>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466"/>
                                        </p:tgtEl>
                                        <p:attrNameLst>
                                          <p:attrName>style.visibility</p:attrName>
                                        </p:attrNameLst>
                                      </p:cBhvr>
                                      <p:to>
                                        <p:strVal val="visible"/>
                                      </p:to>
                                    </p:set>
                                    <p:anim calcmode="lin" valueType="num">
                                      <p:cBhvr additive="base">
                                        <p:cTn id="40" dur="500" fill="hold"/>
                                        <p:tgtEl>
                                          <p:spTgt spid="466"/>
                                        </p:tgtEl>
                                        <p:attrNameLst>
                                          <p:attrName>ppt_x</p:attrName>
                                        </p:attrNameLst>
                                      </p:cBhvr>
                                      <p:tavLst>
                                        <p:tav tm="0">
                                          <p:val>
                                            <p:strVal val="#ppt_x"/>
                                          </p:val>
                                        </p:tav>
                                        <p:tav tm="100000">
                                          <p:val>
                                            <p:strVal val="#ppt_x"/>
                                          </p:val>
                                        </p:tav>
                                      </p:tavLst>
                                    </p:anim>
                                    <p:anim calcmode="lin" valueType="num">
                                      <p:cBhvr additive="base">
                                        <p:cTn id="41" dur="500" fill="hold"/>
                                        <p:tgtEl>
                                          <p:spTgt spid="466"/>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439"/>
                                        </p:tgtEl>
                                        <p:attrNameLst>
                                          <p:attrName>style.visibility</p:attrName>
                                        </p:attrNameLst>
                                      </p:cBhvr>
                                      <p:to>
                                        <p:strVal val="visible"/>
                                      </p:to>
                                    </p:set>
                                    <p:anim calcmode="lin" valueType="num">
                                      <p:cBhvr additive="base">
                                        <p:cTn id="46" dur="500" fill="hold"/>
                                        <p:tgtEl>
                                          <p:spTgt spid="439"/>
                                        </p:tgtEl>
                                        <p:attrNameLst>
                                          <p:attrName>ppt_x</p:attrName>
                                        </p:attrNameLst>
                                      </p:cBhvr>
                                      <p:tavLst>
                                        <p:tav tm="0">
                                          <p:val>
                                            <p:strVal val="#ppt_x"/>
                                          </p:val>
                                        </p:tav>
                                        <p:tav tm="100000">
                                          <p:val>
                                            <p:strVal val="#ppt_x"/>
                                          </p:val>
                                        </p:tav>
                                      </p:tavLst>
                                    </p:anim>
                                    <p:anim calcmode="lin" valueType="num">
                                      <p:cBhvr additive="base">
                                        <p:cTn id="47" dur="500" fill="hold"/>
                                        <p:tgtEl>
                                          <p:spTgt spid="439"/>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431"/>
                                        </p:tgtEl>
                                        <p:attrNameLst>
                                          <p:attrName>style.visibility</p:attrName>
                                        </p:attrNameLst>
                                      </p:cBhvr>
                                      <p:to>
                                        <p:strVal val="visible"/>
                                      </p:to>
                                    </p:set>
                                    <p:anim calcmode="lin" valueType="num">
                                      <p:cBhvr additive="base">
                                        <p:cTn id="52" dur="500" fill="hold"/>
                                        <p:tgtEl>
                                          <p:spTgt spid="431"/>
                                        </p:tgtEl>
                                        <p:attrNameLst>
                                          <p:attrName>ppt_x</p:attrName>
                                        </p:attrNameLst>
                                      </p:cBhvr>
                                      <p:tavLst>
                                        <p:tav tm="0">
                                          <p:val>
                                            <p:strVal val="#ppt_x"/>
                                          </p:val>
                                        </p:tav>
                                        <p:tav tm="100000">
                                          <p:val>
                                            <p:strVal val="#ppt_x"/>
                                          </p:val>
                                        </p:tav>
                                      </p:tavLst>
                                    </p:anim>
                                    <p:anim calcmode="lin" valueType="num">
                                      <p:cBhvr additive="base">
                                        <p:cTn id="53" dur="500" fill="hold"/>
                                        <p:tgtEl>
                                          <p:spTgt spid="431"/>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417"/>
                                        </p:tgtEl>
                                        <p:attrNameLst>
                                          <p:attrName>style.visibility</p:attrName>
                                        </p:attrNameLst>
                                      </p:cBhvr>
                                      <p:to>
                                        <p:strVal val="visible"/>
                                      </p:to>
                                    </p:set>
                                    <p:anim calcmode="lin" valueType="num">
                                      <p:cBhvr additive="base">
                                        <p:cTn id="58" dur="500" fill="hold"/>
                                        <p:tgtEl>
                                          <p:spTgt spid="417"/>
                                        </p:tgtEl>
                                        <p:attrNameLst>
                                          <p:attrName>ppt_x</p:attrName>
                                        </p:attrNameLst>
                                      </p:cBhvr>
                                      <p:tavLst>
                                        <p:tav tm="0">
                                          <p:val>
                                            <p:strVal val="#ppt_x"/>
                                          </p:val>
                                        </p:tav>
                                        <p:tav tm="100000">
                                          <p:val>
                                            <p:strVal val="#ppt_x"/>
                                          </p:val>
                                        </p:tav>
                                      </p:tavLst>
                                    </p:anim>
                                    <p:anim calcmode="lin" valueType="num">
                                      <p:cBhvr additive="base">
                                        <p:cTn id="59" dur="500" fill="hold"/>
                                        <p:tgtEl>
                                          <p:spTgt spid="417"/>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486">
                                            <p:txEl>
                                              <p:pRg st="6" end="6"/>
                                            </p:txEl>
                                          </p:spTgt>
                                        </p:tgtEl>
                                        <p:attrNameLst>
                                          <p:attrName>style.visibility</p:attrName>
                                        </p:attrNameLst>
                                      </p:cBhvr>
                                      <p:to>
                                        <p:strVal val="visible"/>
                                      </p:to>
                                    </p:set>
                                    <p:animEffect transition="in" filter="fade">
                                      <p:cBhvr>
                                        <p:cTn id="64" dur="1000"/>
                                        <p:tgtEl>
                                          <p:spTgt spid="486">
                                            <p:txEl>
                                              <p:pRg st="6" end="6"/>
                                            </p:txEl>
                                          </p:spTgt>
                                        </p:tgtEl>
                                      </p:cBhvr>
                                    </p:animEffect>
                                    <p:anim calcmode="lin" valueType="num">
                                      <p:cBhvr>
                                        <p:cTn id="65" dur="1000" fill="hold"/>
                                        <p:tgtEl>
                                          <p:spTgt spid="486">
                                            <p:txEl>
                                              <p:pRg st="6" end="6"/>
                                            </p:txEl>
                                          </p:spTgt>
                                        </p:tgtEl>
                                        <p:attrNameLst>
                                          <p:attrName>ppt_x</p:attrName>
                                        </p:attrNameLst>
                                      </p:cBhvr>
                                      <p:tavLst>
                                        <p:tav tm="0">
                                          <p:val>
                                            <p:strVal val="#ppt_x"/>
                                          </p:val>
                                        </p:tav>
                                        <p:tav tm="100000">
                                          <p:val>
                                            <p:strVal val="#ppt_x"/>
                                          </p:val>
                                        </p:tav>
                                      </p:tavLst>
                                    </p:anim>
                                    <p:anim calcmode="lin" valueType="num">
                                      <p:cBhvr>
                                        <p:cTn id="66" dur="1000" fill="hold"/>
                                        <p:tgtEl>
                                          <p:spTgt spid="48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p:bldP spid="417" grpId="0"/>
      <p:bldP spid="431" grpId="0"/>
      <p:bldP spid="439" grpId="0"/>
      <p:bldP spid="466" grpId="0"/>
      <p:bldP spid="48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779D0-BAD7-DE4E-9186-AC1302649614}"/>
              </a:ext>
            </a:extLst>
          </p:cNvPr>
          <p:cNvSpPr>
            <a:spLocks noGrp="1"/>
          </p:cNvSpPr>
          <p:nvPr>
            <p:ph type="title"/>
          </p:nvPr>
        </p:nvSpPr>
        <p:spPr>
          <a:xfrm>
            <a:off x="685801" y="129778"/>
            <a:ext cx="7886700" cy="994172"/>
          </a:xfrm>
        </p:spPr>
        <p:txBody>
          <a:bodyPr/>
          <a:lstStyle/>
          <a:p>
            <a:r>
              <a:rPr lang="en-US" dirty="0"/>
              <a:t>Deep Learning Training</a:t>
            </a:r>
          </a:p>
        </p:txBody>
      </p:sp>
      <p:grpSp>
        <p:nvGrpSpPr>
          <p:cNvPr id="210" name="Group 209">
            <a:extLst>
              <a:ext uri="{FF2B5EF4-FFF2-40B4-BE49-F238E27FC236}">
                <a16:creationId xmlns:a16="http://schemas.microsoft.com/office/drawing/2014/main" id="{2FD428F2-DEB0-BD43-95A4-74F57D3CE66B}"/>
              </a:ext>
            </a:extLst>
          </p:cNvPr>
          <p:cNvGrpSpPr/>
          <p:nvPr/>
        </p:nvGrpSpPr>
        <p:grpSpPr>
          <a:xfrm>
            <a:off x="685802" y="819152"/>
            <a:ext cx="8117689" cy="2064307"/>
            <a:chOff x="879231" y="1702434"/>
            <a:chExt cx="10823585" cy="2752410"/>
          </a:xfrm>
        </p:grpSpPr>
        <p:grpSp>
          <p:nvGrpSpPr>
            <p:cNvPr id="206" name="Group 205">
              <a:extLst>
                <a:ext uri="{FF2B5EF4-FFF2-40B4-BE49-F238E27FC236}">
                  <a16:creationId xmlns:a16="http://schemas.microsoft.com/office/drawing/2014/main" id="{4151F697-B54F-834E-BE29-D1EA7F528D66}"/>
                </a:ext>
              </a:extLst>
            </p:cNvPr>
            <p:cNvGrpSpPr/>
            <p:nvPr/>
          </p:nvGrpSpPr>
          <p:grpSpPr>
            <a:xfrm>
              <a:off x="879231" y="1702434"/>
              <a:ext cx="10823585" cy="2752410"/>
              <a:chOff x="879231" y="1702434"/>
              <a:chExt cx="10823585" cy="2752410"/>
            </a:xfrm>
          </p:grpSpPr>
          <p:grpSp>
            <p:nvGrpSpPr>
              <p:cNvPr id="204" name="Group 203">
                <a:extLst>
                  <a:ext uri="{FF2B5EF4-FFF2-40B4-BE49-F238E27FC236}">
                    <a16:creationId xmlns:a16="http://schemas.microsoft.com/office/drawing/2014/main" id="{7E3D2987-0D44-BF40-BEF3-21416C6B33DD}"/>
                  </a:ext>
                </a:extLst>
              </p:cNvPr>
              <p:cNvGrpSpPr/>
              <p:nvPr/>
            </p:nvGrpSpPr>
            <p:grpSpPr>
              <a:xfrm>
                <a:off x="990600" y="1702434"/>
                <a:ext cx="10712216" cy="2447609"/>
                <a:chOff x="990600" y="1702434"/>
                <a:chExt cx="10712216" cy="2447609"/>
              </a:xfrm>
            </p:grpSpPr>
            <p:sp>
              <p:nvSpPr>
                <p:cNvPr id="112" name="TextBox 111">
                  <a:extLst>
                    <a:ext uri="{FF2B5EF4-FFF2-40B4-BE49-F238E27FC236}">
                      <a16:creationId xmlns:a16="http://schemas.microsoft.com/office/drawing/2014/main" id="{3FB47F1C-9B57-8F48-947B-E31E89E92BEF}"/>
                    </a:ext>
                  </a:extLst>
                </p:cNvPr>
                <p:cNvSpPr txBox="1"/>
                <p:nvPr/>
              </p:nvSpPr>
              <p:spPr>
                <a:xfrm>
                  <a:off x="7804907" y="1702434"/>
                  <a:ext cx="1487227" cy="492443"/>
                </a:xfrm>
                <a:prstGeom prst="rect">
                  <a:avLst/>
                </a:prstGeom>
                <a:noFill/>
              </p:spPr>
              <p:txBody>
                <a:bodyPr wrap="square" rtlCol="0">
                  <a:spAutoFit/>
                </a:bodyPr>
                <a:lstStyle/>
                <a:p>
                  <a:r>
                    <a:rPr lang="en-US" b="1" dirty="0"/>
                    <a:t>forward</a:t>
                  </a:r>
                </a:p>
              </p:txBody>
            </p:sp>
            <p:grpSp>
              <p:nvGrpSpPr>
                <p:cNvPr id="183" name="Group 182">
                  <a:extLst>
                    <a:ext uri="{FF2B5EF4-FFF2-40B4-BE49-F238E27FC236}">
                      <a16:creationId xmlns:a16="http://schemas.microsoft.com/office/drawing/2014/main" id="{D0AC2333-A8DD-EA4A-B310-ACCB65055C22}"/>
                    </a:ext>
                  </a:extLst>
                </p:cNvPr>
                <p:cNvGrpSpPr/>
                <p:nvPr/>
              </p:nvGrpSpPr>
              <p:grpSpPr>
                <a:xfrm>
                  <a:off x="4698838" y="1809398"/>
                  <a:ext cx="2997362" cy="1752600"/>
                  <a:chOff x="4876800" y="2514600"/>
                  <a:chExt cx="2997362" cy="1752600"/>
                </a:xfrm>
              </p:grpSpPr>
              <p:sp>
                <p:nvSpPr>
                  <p:cNvPr id="37" name="Oval 36">
                    <a:extLst>
                      <a:ext uri="{FF2B5EF4-FFF2-40B4-BE49-F238E27FC236}">
                        <a16:creationId xmlns:a16="http://schemas.microsoft.com/office/drawing/2014/main" id="{91FCB434-A567-A54E-BE27-C43D65849C19}"/>
                      </a:ext>
                    </a:extLst>
                  </p:cNvPr>
                  <p:cNvSpPr/>
                  <p:nvPr/>
                </p:nvSpPr>
                <p:spPr>
                  <a:xfrm>
                    <a:off x="4899144" y="2514600"/>
                    <a:ext cx="457200" cy="457200"/>
                  </a:xfrm>
                  <a:prstGeom prst="ellipse">
                    <a:avLst/>
                  </a:prstGeom>
                  <a:solidFill>
                    <a:schemeClr val="bg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8" name="Oval 37">
                    <a:extLst>
                      <a:ext uri="{FF2B5EF4-FFF2-40B4-BE49-F238E27FC236}">
                        <a16:creationId xmlns:a16="http://schemas.microsoft.com/office/drawing/2014/main" id="{F52E1E30-46E6-034E-96B7-9D4EAC15F8DC}"/>
                      </a:ext>
                    </a:extLst>
                  </p:cNvPr>
                  <p:cNvSpPr/>
                  <p:nvPr/>
                </p:nvSpPr>
                <p:spPr>
                  <a:xfrm>
                    <a:off x="4899144" y="3191437"/>
                    <a:ext cx="457200" cy="457200"/>
                  </a:xfrm>
                  <a:prstGeom prst="ellipse">
                    <a:avLst/>
                  </a:prstGeom>
                  <a:solidFill>
                    <a:schemeClr val="bg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9" name="Oval 38">
                    <a:extLst>
                      <a:ext uri="{FF2B5EF4-FFF2-40B4-BE49-F238E27FC236}">
                        <a16:creationId xmlns:a16="http://schemas.microsoft.com/office/drawing/2014/main" id="{92CC7CE2-5D1C-9C49-B81B-FD66D9AF774B}"/>
                      </a:ext>
                    </a:extLst>
                  </p:cNvPr>
                  <p:cNvSpPr/>
                  <p:nvPr/>
                </p:nvSpPr>
                <p:spPr>
                  <a:xfrm>
                    <a:off x="6161981" y="28956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0" name="Oval 39">
                    <a:extLst>
                      <a:ext uri="{FF2B5EF4-FFF2-40B4-BE49-F238E27FC236}">
                        <a16:creationId xmlns:a16="http://schemas.microsoft.com/office/drawing/2014/main" id="{1F440658-D344-5B49-9913-72BE31288BFE}"/>
                      </a:ext>
                    </a:extLst>
                  </p:cNvPr>
                  <p:cNvSpPr/>
                  <p:nvPr/>
                </p:nvSpPr>
                <p:spPr>
                  <a:xfrm>
                    <a:off x="4876800" y="3810000"/>
                    <a:ext cx="457200" cy="457200"/>
                  </a:xfrm>
                  <a:prstGeom prst="ellipse">
                    <a:avLst/>
                  </a:prstGeom>
                  <a:solidFill>
                    <a:schemeClr val="bg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1" name="Oval 40">
                    <a:extLst>
                      <a:ext uri="{FF2B5EF4-FFF2-40B4-BE49-F238E27FC236}">
                        <a16:creationId xmlns:a16="http://schemas.microsoft.com/office/drawing/2014/main" id="{4B3B42B7-49CC-4D41-B796-C3CE6F14D376}"/>
                      </a:ext>
                    </a:extLst>
                  </p:cNvPr>
                  <p:cNvSpPr/>
                  <p:nvPr/>
                </p:nvSpPr>
                <p:spPr>
                  <a:xfrm>
                    <a:off x="6188316" y="3505200"/>
                    <a:ext cx="457200" cy="4572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2" name="Oval 41">
                    <a:extLst>
                      <a:ext uri="{FF2B5EF4-FFF2-40B4-BE49-F238E27FC236}">
                        <a16:creationId xmlns:a16="http://schemas.microsoft.com/office/drawing/2014/main" id="{6DF170BD-1A54-154A-BCBF-CA0B91CDE675}"/>
                      </a:ext>
                    </a:extLst>
                  </p:cNvPr>
                  <p:cNvSpPr/>
                  <p:nvPr/>
                </p:nvSpPr>
                <p:spPr>
                  <a:xfrm>
                    <a:off x="7362567" y="2514600"/>
                    <a:ext cx="457200" cy="457200"/>
                  </a:xfrm>
                  <a:prstGeom prst="ellipse">
                    <a:avLst/>
                  </a:prstGeom>
                  <a:solidFill>
                    <a:schemeClr val="bg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3" name="Oval 42">
                    <a:extLst>
                      <a:ext uri="{FF2B5EF4-FFF2-40B4-BE49-F238E27FC236}">
                        <a16:creationId xmlns:a16="http://schemas.microsoft.com/office/drawing/2014/main" id="{F240EFE0-56A5-7342-A0E1-FA7B6B825C51}"/>
                      </a:ext>
                    </a:extLst>
                  </p:cNvPr>
                  <p:cNvSpPr/>
                  <p:nvPr/>
                </p:nvSpPr>
                <p:spPr>
                  <a:xfrm>
                    <a:off x="7416962" y="3214762"/>
                    <a:ext cx="457200" cy="457200"/>
                  </a:xfrm>
                  <a:prstGeom prst="ellipse">
                    <a:avLst/>
                  </a:prstGeom>
                  <a:solidFill>
                    <a:schemeClr val="bg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4" name="Oval 43">
                    <a:extLst>
                      <a:ext uri="{FF2B5EF4-FFF2-40B4-BE49-F238E27FC236}">
                        <a16:creationId xmlns:a16="http://schemas.microsoft.com/office/drawing/2014/main" id="{20A72784-0A8A-CB45-937B-0C0E47277556}"/>
                      </a:ext>
                    </a:extLst>
                  </p:cNvPr>
                  <p:cNvSpPr/>
                  <p:nvPr/>
                </p:nvSpPr>
                <p:spPr>
                  <a:xfrm>
                    <a:off x="7416962" y="3810000"/>
                    <a:ext cx="457200" cy="457200"/>
                  </a:xfrm>
                  <a:prstGeom prst="ellipse">
                    <a:avLst/>
                  </a:prstGeom>
                  <a:solidFill>
                    <a:schemeClr val="bg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51" name="Straight Arrow Connector 50">
                    <a:extLst>
                      <a:ext uri="{FF2B5EF4-FFF2-40B4-BE49-F238E27FC236}">
                        <a16:creationId xmlns:a16="http://schemas.microsoft.com/office/drawing/2014/main" id="{DF2F7761-85A7-464F-B23C-9BC508FE4136}"/>
                      </a:ext>
                    </a:extLst>
                  </p:cNvPr>
                  <p:cNvCxnSpPr>
                    <a:cxnSpLocks/>
                    <a:stCxn id="38" idx="6"/>
                    <a:endCxn id="39" idx="2"/>
                  </p:cNvCxnSpPr>
                  <p:nvPr/>
                </p:nvCxnSpPr>
                <p:spPr>
                  <a:xfrm flipV="1">
                    <a:off x="5356344" y="3124200"/>
                    <a:ext cx="805637" cy="2958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32BE9D2-EAE5-5047-A2BE-6518239D7A93}"/>
                      </a:ext>
                    </a:extLst>
                  </p:cNvPr>
                  <p:cNvCxnSpPr>
                    <a:cxnSpLocks/>
                    <a:stCxn id="37" idx="6"/>
                    <a:endCxn id="39" idx="2"/>
                  </p:cNvCxnSpPr>
                  <p:nvPr/>
                </p:nvCxnSpPr>
                <p:spPr>
                  <a:xfrm>
                    <a:off x="5356344" y="2743200"/>
                    <a:ext cx="805637" cy="381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766C1B2-5ADD-0344-93F4-E35651BE3692}"/>
                      </a:ext>
                    </a:extLst>
                  </p:cNvPr>
                  <p:cNvCxnSpPr>
                    <a:cxnSpLocks/>
                    <a:stCxn id="40" idx="7"/>
                    <a:endCxn id="39" idx="2"/>
                  </p:cNvCxnSpPr>
                  <p:nvPr/>
                </p:nvCxnSpPr>
                <p:spPr>
                  <a:xfrm flipV="1">
                    <a:off x="5267045" y="3124200"/>
                    <a:ext cx="894936" cy="75275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F3D20AD-3BA7-494A-9BA0-7FD4C2C88154}"/>
                      </a:ext>
                    </a:extLst>
                  </p:cNvPr>
                  <p:cNvCxnSpPr>
                    <a:cxnSpLocks/>
                    <a:stCxn id="40" idx="6"/>
                    <a:endCxn id="41" idx="2"/>
                  </p:cNvCxnSpPr>
                  <p:nvPr/>
                </p:nvCxnSpPr>
                <p:spPr>
                  <a:xfrm flipV="1">
                    <a:off x="5334000" y="3733800"/>
                    <a:ext cx="854316" cy="304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5006DE1-1BAF-8A4E-A889-ADD553D95E55}"/>
                      </a:ext>
                    </a:extLst>
                  </p:cNvPr>
                  <p:cNvCxnSpPr>
                    <a:cxnSpLocks/>
                    <a:endCxn id="43" idx="2"/>
                  </p:cNvCxnSpPr>
                  <p:nvPr/>
                </p:nvCxnSpPr>
                <p:spPr>
                  <a:xfrm flipV="1">
                    <a:off x="6690546" y="3443362"/>
                    <a:ext cx="726416" cy="3262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0B8D806-72C7-E24B-9880-4FFF97F7BF63}"/>
                      </a:ext>
                    </a:extLst>
                  </p:cNvPr>
                  <p:cNvCxnSpPr>
                    <a:cxnSpLocks/>
                    <a:stCxn id="39" idx="6"/>
                    <a:endCxn id="42" idx="2"/>
                  </p:cNvCxnSpPr>
                  <p:nvPr/>
                </p:nvCxnSpPr>
                <p:spPr>
                  <a:xfrm flipV="1">
                    <a:off x="6619181" y="2743200"/>
                    <a:ext cx="743386" cy="381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F47F732-66EC-4A4C-97FB-B7748D9681DB}"/>
                      </a:ext>
                    </a:extLst>
                  </p:cNvPr>
                  <p:cNvCxnSpPr>
                    <a:cxnSpLocks/>
                    <a:stCxn id="41" idx="6"/>
                    <a:endCxn id="44" idx="2"/>
                  </p:cNvCxnSpPr>
                  <p:nvPr/>
                </p:nvCxnSpPr>
                <p:spPr>
                  <a:xfrm>
                    <a:off x="6645516" y="3733800"/>
                    <a:ext cx="771446" cy="304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336FB50-9E67-C149-BC38-D23035464F31}"/>
                      </a:ext>
                    </a:extLst>
                  </p:cNvPr>
                  <p:cNvCxnSpPr>
                    <a:cxnSpLocks/>
                    <a:stCxn id="41" idx="7"/>
                    <a:endCxn id="42" idx="2"/>
                  </p:cNvCxnSpPr>
                  <p:nvPr/>
                </p:nvCxnSpPr>
                <p:spPr>
                  <a:xfrm flipV="1">
                    <a:off x="6578561" y="2743200"/>
                    <a:ext cx="784006" cy="82895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727BDA6-0142-1446-98C2-EF9018005264}"/>
                      </a:ext>
                    </a:extLst>
                  </p:cNvPr>
                  <p:cNvCxnSpPr>
                    <a:cxnSpLocks/>
                    <a:stCxn id="39" idx="6"/>
                    <a:endCxn id="43" idx="2"/>
                  </p:cNvCxnSpPr>
                  <p:nvPr/>
                </p:nvCxnSpPr>
                <p:spPr>
                  <a:xfrm>
                    <a:off x="6619181" y="3124200"/>
                    <a:ext cx="797781" cy="3191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B557B87-65A6-C04D-8376-D03887054104}"/>
                      </a:ext>
                    </a:extLst>
                  </p:cNvPr>
                  <p:cNvCxnSpPr>
                    <a:cxnSpLocks/>
                    <a:stCxn id="38" idx="6"/>
                    <a:endCxn id="41" idx="2"/>
                  </p:cNvCxnSpPr>
                  <p:nvPr/>
                </p:nvCxnSpPr>
                <p:spPr>
                  <a:xfrm>
                    <a:off x="5356344" y="3420037"/>
                    <a:ext cx="831972" cy="3137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40CCDCB-54D4-5943-AEFB-95D0B1FAA8FB}"/>
                      </a:ext>
                    </a:extLst>
                  </p:cNvPr>
                  <p:cNvCxnSpPr>
                    <a:cxnSpLocks/>
                    <a:stCxn id="37" idx="5"/>
                    <a:endCxn id="41" idx="2"/>
                  </p:cNvCxnSpPr>
                  <p:nvPr/>
                </p:nvCxnSpPr>
                <p:spPr>
                  <a:xfrm>
                    <a:off x="5289389" y="2904845"/>
                    <a:ext cx="898927" cy="82895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56D2E14-99B5-4449-82E7-290206FE528B}"/>
                      </a:ext>
                    </a:extLst>
                  </p:cNvPr>
                  <p:cNvCxnSpPr>
                    <a:cxnSpLocks/>
                    <a:stCxn id="39" idx="6"/>
                    <a:endCxn id="44" idx="2"/>
                  </p:cNvCxnSpPr>
                  <p:nvPr/>
                </p:nvCxnSpPr>
                <p:spPr>
                  <a:xfrm>
                    <a:off x="6619181" y="3124200"/>
                    <a:ext cx="797781" cy="9144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0" name="Rectangle 49">
                  <a:extLst>
                    <a:ext uri="{FF2B5EF4-FFF2-40B4-BE49-F238E27FC236}">
                      <a16:creationId xmlns:a16="http://schemas.microsoft.com/office/drawing/2014/main" id="{2FE1A2D7-C21E-1045-81C4-FF096FC37A9A}"/>
                    </a:ext>
                  </a:extLst>
                </p:cNvPr>
                <p:cNvSpPr/>
                <p:nvPr/>
              </p:nvSpPr>
              <p:spPr>
                <a:xfrm>
                  <a:off x="1524000" y="1844348"/>
                  <a:ext cx="2406416" cy="13560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74" name="Rectangle 73">
                  <a:extLst>
                    <a:ext uri="{FF2B5EF4-FFF2-40B4-BE49-F238E27FC236}">
                      <a16:creationId xmlns:a16="http://schemas.microsoft.com/office/drawing/2014/main" id="{EFD2D8BC-D462-9B4B-A5E8-71AA50C4AF47}"/>
                    </a:ext>
                  </a:extLst>
                </p:cNvPr>
                <p:cNvSpPr/>
                <p:nvPr/>
              </p:nvSpPr>
              <p:spPr>
                <a:xfrm>
                  <a:off x="1447800" y="1920548"/>
                  <a:ext cx="2406416" cy="13560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75" name="Rectangle 74">
                  <a:extLst>
                    <a:ext uri="{FF2B5EF4-FFF2-40B4-BE49-F238E27FC236}">
                      <a16:creationId xmlns:a16="http://schemas.microsoft.com/office/drawing/2014/main" id="{C530D1B1-C924-C742-A497-6772A666B32E}"/>
                    </a:ext>
                  </a:extLst>
                </p:cNvPr>
                <p:cNvSpPr/>
                <p:nvPr/>
              </p:nvSpPr>
              <p:spPr>
                <a:xfrm>
                  <a:off x="1371600" y="1996748"/>
                  <a:ext cx="2406416" cy="13560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76" name="Rectangle 75">
                  <a:extLst>
                    <a:ext uri="{FF2B5EF4-FFF2-40B4-BE49-F238E27FC236}">
                      <a16:creationId xmlns:a16="http://schemas.microsoft.com/office/drawing/2014/main" id="{B266EAE4-60C3-8342-BEF1-895A6696A5BB}"/>
                    </a:ext>
                  </a:extLst>
                </p:cNvPr>
                <p:cNvSpPr/>
                <p:nvPr/>
              </p:nvSpPr>
              <p:spPr>
                <a:xfrm>
                  <a:off x="1295400" y="2057400"/>
                  <a:ext cx="2406416" cy="13560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77" name="Rectangle 76">
                  <a:extLst>
                    <a:ext uri="{FF2B5EF4-FFF2-40B4-BE49-F238E27FC236}">
                      <a16:creationId xmlns:a16="http://schemas.microsoft.com/office/drawing/2014/main" id="{84551118-EF5D-6F4D-9CDA-8D148E13309A}"/>
                    </a:ext>
                  </a:extLst>
                </p:cNvPr>
                <p:cNvSpPr/>
                <p:nvPr/>
              </p:nvSpPr>
              <p:spPr>
                <a:xfrm>
                  <a:off x="1219200" y="2149148"/>
                  <a:ext cx="2406416" cy="13560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78" name="Rectangle 77">
                  <a:extLst>
                    <a:ext uri="{FF2B5EF4-FFF2-40B4-BE49-F238E27FC236}">
                      <a16:creationId xmlns:a16="http://schemas.microsoft.com/office/drawing/2014/main" id="{723FE514-11A4-F547-9469-9599F8B3B634}"/>
                    </a:ext>
                  </a:extLst>
                </p:cNvPr>
                <p:cNvSpPr/>
                <p:nvPr/>
              </p:nvSpPr>
              <p:spPr>
                <a:xfrm>
                  <a:off x="1143000" y="2225348"/>
                  <a:ext cx="2406416" cy="13560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79" name="Rectangle 78">
                  <a:extLst>
                    <a:ext uri="{FF2B5EF4-FFF2-40B4-BE49-F238E27FC236}">
                      <a16:creationId xmlns:a16="http://schemas.microsoft.com/office/drawing/2014/main" id="{9C82C955-55AD-CE4F-8977-AE369DC8A0DE}"/>
                    </a:ext>
                  </a:extLst>
                </p:cNvPr>
                <p:cNvSpPr/>
                <p:nvPr/>
              </p:nvSpPr>
              <p:spPr>
                <a:xfrm>
                  <a:off x="1066800" y="2301548"/>
                  <a:ext cx="2406416" cy="13560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69" name="Picture 68">
                  <a:extLst>
                    <a:ext uri="{FF2B5EF4-FFF2-40B4-BE49-F238E27FC236}">
                      <a16:creationId xmlns:a16="http://schemas.microsoft.com/office/drawing/2014/main" id="{A075DD6C-C9DD-654F-9193-9F1FAFC92D8E}"/>
                    </a:ext>
                  </a:extLst>
                </p:cNvPr>
                <p:cNvPicPr>
                  <a:picLocks noChangeAspect="1"/>
                </p:cNvPicPr>
                <p:nvPr/>
              </p:nvPicPr>
              <p:blipFill>
                <a:blip r:embed="rId3"/>
                <a:stretch>
                  <a:fillRect/>
                </a:stretch>
              </p:blipFill>
              <p:spPr>
                <a:xfrm>
                  <a:off x="990600" y="2417379"/>
                  <a:ext cx="2402491" cy="131642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pic>
            <p:grpSp>
              <p:nvGrpSpPr>
                <p:cNvPr id="92" name="Group 91">
                  <a:extLst>
                    <a:ext uri="{FF2B5EF4-FFF2-40B4-BE49-F238E27FC236}">
                      <a16:creationId xmlns:a16="http://schemas.microsoft.com/office/drawing/2014/main" id="{8C486412-663D-0948-B0D1-6C8CB94CF823}"/>
                    </a:ext>
                  </a:extLst>
                </p:cNvPr>
                <p:cNvGrpSpPr/>
                <p:nvPr/>
              </p:nvGrpSpPr>
              <p:grpSpPr>
                <a:xfrm>
                  <a:off x="9004286" y="1920548"/>
                  <a:ext cx="2698530" cy="1717650"/>
                  <a:chOff x="8871184" y="1619602"/>
                  <a:chExt cx="2698530" cy="1717650"/>
                </a:xfrm>
              </p:grpSpPr>
              <p:sp>
                <p:nvSpPr>
                  <p:cNvPr id="85" name="Rectangle 84">
                    <a:extLst>
                      <a:ext uri="{FF2B5EF4-FFF2-40B4-BE49-F238E27FC236}">
                        <a16:creationId xmlns:a16="http://schemas.microsoft.com/office/drawing/2014/main" id="{B61044B7-4AF5-1D47-BC5D-27899D17CEA0}"/>
                      </a:ext>
                    </a:extLst>
                  </p:cNvPr>
                  <p:cNvSpPr/>
                  <p:nvPr/>
                </p:nvSpPr>
                <p:spPr>
                  <a:xfrm>
                    <a:off x="9163298" y="1619602"/>
                    <a:ext cx="2406416" cy="13560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86" name="Rectangle 85">
                    <a:extLst>
                      <a:ext uri="{FF2B5EF4-FFF2-40B4-BE49-F238E27FC236}">
                        <a16:creationId xmlns:a16="http://schemas.microsoft.com/office/drawing/2014/main" id="{E53E1022-9F90-EE45-B382-3C1173AC7E7D}"/>
                      </a:ext>
                    </a:extLst>
                  </p:cNvPr>
                  <p:cNvSpPr/>
                  <p:nvPr/>
                </p:nvSpPr>
                <p:spPr>
                  <a:xfrm>
                    <a:off x="9099784" y="1695802"/>
                    <a:ext cx="2406416" cy="13560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7" name="Rectangle 86">
                    <a:extLst>
                      <a:ext uri="{FF2B5EF4-FFF2-40B4-BE49-F238E27FC236}">
                        <a16:creationId xmlns:a16="http://schemas.microsoft.com/office/drawing/2014/main" id="{E8228E43-2821-C84E-B8FF-A7C97A49499A}"/>
                      </a:ext>
                    </a:extLst>
                  </p:cNvPr>
                  <p:cNvSpPr/>
                  <p:nvPr/>
                </p:nvSpPr>
                <p:spPr>
                  <a:xfrm>
                    <a:off x="9023584" y="1752600"/>
                    <a:ext cx="2406416" cy="13560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8" name="Rectangle 87">
                    <a:extLst>
                      <a:ext uri="{FF2B5EF4-FFF2-40B4-BE49-F238E27FC236}">
                        <a16:creationId xmlns:a16="http://schemas.microsoft.com/office/drawing/2014/main" id="{52534E01-ADAC-A145-9D27-68A13246C7D1}"/>
                      </a:ext>
                    </a:extLst>
                  </p:cNvPr>
                  <p:cNvSpPr/>
                  <p:nvPr/>
                </p:nvSpPr>
                <p:spPr>
                  <a:xfrm>
                    <a:off x="8947384" y="1828800"/>
                    <a:ext cx="2406416" cy="13560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9" name="Rectangle 88">
                    <a:extLst>
                      <a:ext uri="{FF2B5EF4-FFF2-40B4-BE49-F238E27FC236}">
                        <a16:creationId xmlns:a16="http://schemas.microsoft.com/office/drawing/2014/main" id="{3A132DCB-92FF-944D-9527-DA430FD95761}"/>
                      </a:ext>
                    </a:extLst>
                  </p:cNvPr>
                  <p:cNvSpPr/>
                  <p:nvPr/>
                </p:nvSpPr>
                <p:spPr>
                  <a:xfrm>
                    <a:off x="8947384" y="1920548"/>
                    <a:ext cx="2406416" cy="13560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0" name="Rectangle 89">
                    <a:extLst>
                      <a:ext uri="{FF2B5EF4-FFF2-40B4-BE49-F238E27FC236}">
                        <a16:creationId xmlns:a16="http://schemas.microsoft.com/office/drawing/2014/main" id="{F5BFAA4A-86EE-F246-B8CD-4538ADBEE89C}"/>
                      </a:ext>
                    </a:extLst>
                  </p:cNvPr>
                  <p:cNvSpPr/>
                  <p:nvPr/>
                </p:nvSpPr>
                <p:spPr>
                  <a:xfrm>
                    <a:off x="8871184" y="1981200"/>
                    <a:ext cx="2406416" cy="13560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1" b="1" dirty="0">
                        <a:solidFill>
                          <a:schemeClr val="tx2"/>
                        </a:solidFill>
                      </a:rPr>
                      <a:t>dog</a:t>
                    </a:r>
                  </a:p>
                </p:txBody>
              </p:sp>
            </p:grpSp>
            <p:cxnSp>
              <p:nvCxnSpPr>
                <p:cNvPr id="120" name="Straight Arrow Connector 119">
                  <a:extLst>
                    <a:ext uri="{FF2B5EF4-FFF2-40B4-BE49-F238E27FC236}">
                      <a16:creationId xmlns:a16="http://schemas.microsoft.com/office/drawing/2014/main" id="{5BD0F9C4-7915-F549-80E0-8EA4E85A9E61}"/>
                    </a:ext>
                  </a:extLst>
                </p:cNvPr>
                <p:cNvCxnSpPr>
                  <a:cxnSpLocks/>
                </p:cNvCxnSpPr>
                <p:nvPr/>
              </p:nvCxnSpPr>
              <p:spPr>
                <a:xfrm flipH="1">
                  <a:off x="4191000" y="3153508"/>
                  <a:ext cx="3805986" cy="44753"/>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BDD42CA-D757-5048-A08C-9AB7C29CA5B7}"/>
                    </a:ext>
                  </a:extLst>
                </p:cNvPr>
                <p:cNvCxnSpPr>
                  <a:cxnSpLocks/>
                </p:cNvCxnSpPr>
                <p:nvPr/>
              </p:nvCxnSpPr>
              <p:spPr>
                <a:xfrm>
                  <a:off x="4164478" y="2209800"/>
                  <a:ext cx="4141322" cy="0"/>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A79A1E31-28FC-2841-AF09-B4E4B8EB5415}"/>
                    </a:ext>
                  </a:extLst>
                </p:cNvPr>
                <p:cNvSpPr txBox="1"/>
                <p:nvPr/>
              </p:nvSpPr>
              <p:spPr>
                <a:xfrm>
                  <a:off x="8050143" y="1933759"/>
                  <a:ext cx="928519" cy="1169551"/>
                </a:xfrm>
                <a:prstGeom prst="rect">
                  <a:avLst/>
                </a:prstGeom>
                <a:noFill/>
              </p:spPr>
              <p:txBody>
                <a:bodyPr wrap="square" rtlCol="0">
                  <a:spAutoFit/>
                </a:bodyPr>
                <a:lstStyle/>
                <a:p>
                  <a:pPr algn="ctr"/>
                  <a:endParaRPr lang="en-US" sz="1500" b="1" dirty="0"/>
                </a:p>
                <a:p>
                  <a:pPr algn="ctr"/>
                  <a:r>
                    <a:rPr lang="en-US" sz="1200" b="1" dirty="0"/>
                    <a:t>dog</a:t>
                  </a:r>
                </a:p>
                <a:p>
                  <a:pPr algn="ctr"/>
                  <a:r>
                    <a:rPr lang="en-US" sz="1200" b="1" dirty="0"/>
                    <a:t>?</a:t>
                  </a:r>
                </a:p>
                <a:p>
                  <a:r>
                    <a:rPr lang="en-US" sz="1200" b="1" dirty="0"/>
                    <a:t>error</a:t>
                  </a:r>
                </a:p>
              </p:txBody>
            </p:sp>
            <p:cxnSp>
              <p:nvCxnSpPr>
                <p:cNvPr id="135" name="Straight Arrow Connector 134">
                  <a:extLst>
                    <a:ext uri="{FF2B5EF4-FFF2-40B4-BE49-F238E27FC236}">
                      <a16:creationId xmlns:a16="http://schemas.microsoft.com/office/drawing/2014/main" id="{436A7516-38E2-F649-8E0A-042C69C7D84B}"/>
                    </a:ext>
                  </a:extLst>
                </p:cNvPr>
                <p:cNvCxnSpPr>
                  <a:cxnSpLocks/>
                </p:cNvCxnSpPr>
                <p:nvPr/>
              </p:nvCxnSpPr>
              <p:spPr>
                <a:xfrm>
                  <a:off x="8512226" y="2057400"/>
                  <a:ext cx="0" cy="30480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9" name="Bent Arrow 148">
                  <a:extLst>
                    <a:ext uri="{FF2B5EF4-FFF2-40B4-BE49-F238E27FC236}">
                      <a16:creationId xmlns:a16="http://schemas.microsoft.com/office/drawing/2014/main" id="{FE55559C-A304-5347-AAFE-C157A1F1563D}"/>
                    </a:ext>
                  </a:extLst>
                </p:cNvPr>
                <p:cNvSpPr/>
                <p:nvPr/>
              </p:nvSpPr>
              <p:spPr>
                <a:xfrm rot="10800000">
                  <a:off x="8077200" y="2987040"/>
                  <a:ext cx="457200" cy="289560"/>
                </a:xfrm>
                <a:prstGeom prst="bentArrow">
                  <a:avLst/>
                </a:prstGeom>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tx1"/>
                    </a:solidFill>
                  </a:endParaRPr>
                </a:p>
              </p:txBody>
            </p:sp>
            <p:sp>
              <p:nvSpPr>
                <p:cNvPr id="202" name="TextBox 201">
                  <a:extLst>
                    <a:ext uri="{FF2B5EF4-FFF2-40B4-BE49-F238E27FC236}">
                      <a16:creationId xmlns:a16="http://schemas.microsoft.com/office/drawing/2014/main" id="{EBE78100-A161-0F44-85C4-7FD9B33454AC}"/>
                    </a:ext>
                  </a:extLst>
                </p:cNvPr>
                <p:cNvSpPr txBox="1"/>
                <p:nvPr/>
              </p:nvSpPr>
              <p:spPr>
                <a:xfrm>
                  <a:off x="9144000" y="3657600"/>
                  <a:ext cx="2133600" cy="492443"/>
                </a:xfrm>
                <a:prstGeom prst="rect">
                  <a:avLst/>
                </a:prstGeom>
                <a:noFill/>
              </p:spPr>
              <p:txBody>
                <a:bodyPr wrap="square" rtlCol="0">
                  <a:spAutoFit/>
                </a:bodyPr>
                <a:lstStyle/>
                <a:p>
                  <a:pPr algn="ctr"/>
                  <a:r>
                    <a:rPr lang="en-US" b="1" dirty="0"/>
                    <a:t>labels</a:t>
                  </a:r>
                </a:p>
              </p:txBody>
            </p:sp>
          </p:grpSp>
          <p:sp>
            <p:nvSpPr>
              <p:cNvPr id="203" name="TextBox 202">
                <a:extLst>
                  <a:ext uri="{FF2B5EF4-FFF2-40B4-BE49-F238E27FC236}">
                    <a16:creationId xmlns:a16="http://schemas.microsoft.com/office/drawing/2014/main" id="{D3549FE8-923A-5C48-9197-F6F394AB1F5B}"/>
                  </a:ext>
                </a:extLst>
              </p:cNvPr>
              <p:cNvSpPr txBox="1"/>
              <p:nvPr/>
            </p:nvSpPr>
            <p:spPr>
              <a:xfrm>
                <a:off x="879231" y="3962401"/>
                <a:ext cx="2133600" cy="492443"/>
              </a:xfrm>
              <a:prstGeom prst="rect">
                <a:avLst/>
              </a:prstGeom>
              <a:noFill/>
            </p:spPr>
            <p:txBody>
              <a:bodyPr wrap="square" rtlCol="0">
                <a:spAutoFit/>
              </a:bodyPr>
              <a:lstStyle/>
              <a:p>
                <a:pPr algn="ctr"/>
                <a:r>
                  <a:rPr lang="en-US" b="1" dirty="0"/>
                  <a:t>data</a:t>
                </a:r>
              </a:p>
            </p:txBody>
          </p:sp>
        </p:grpSp>
        <p:sp>
          <p:nvSpPr>
            <p:cNvPr id="209" name="TextBox 208">
              <a:extLst>
                <a:ext uri="{FF2B5EF4-FFF2-40B4-BE49-F238E27FC236}">
                  <a16:creationId xmlns:a16="http://schemas.microsoft.com/office/drawing/2014/main" id="{36C74D25-502B-8246-A2E4-63D0A09FC4D6}"/>
                </a:ext>
              </a:extLst>
            </p:cNvPr>
            <p:cNvSpPr txBox="1"/>
            <p:nvPr/>
          </p:nvSpPr>
          <p:spPr>
            <a:xfrm>
              <a:off x="7086599" y="3429000"/>
              <a:ext cx="1715827" cy="492443"/>
            </a:xfrm>
            <a:prstGeom prst="rect">
              <a:avLst/>
            </a:prstGeom>
            <a:noFill/>
          </p:spPr>
          <p:txBody>
            <a:bodyPr wrap="square" rtlCol="0">
              <a:spAutoFit/>
            </a:bodyPr>
            <a:lstStyle/>
            <a:p>
              <a:r>
                <a:rPr lang="en-US" b="1" dirty="0"/>
                <a:t>backward</a:t>
              </a:r>
            </a:p>
          </p:txBody>
        </p:sp>
      </p:grpSp>
      <p:sp>
        <p:nvSpPr>
          <p:cNvPr id="91" name="Content Placeholder 67">
            <a:extLst>
              <a:ext uri="{FF2B5EF4-FFF2-40B4-BE49-F238E27FC236}">
                <a16:creationId xmlns:a16="http://schemas.microsoft.com/office/drawing/2014/main" id="{3C017DDC-B88F-1B4D-AB0C-4C0DD218627A}"/>
              </a:ext>
            </a:extLst>
          </p:cNvPr>
          <p:cNvSpPr>
            <a:spLocks noGrp="1"/>
          </p:cNvSpPr>
          <p:nvPr>
            <p:ph idx="1"/>
          </p:nvPr>
        </p:nvSpPr>
        <p:spPr>
          <a:xfrm>
            <a:off x="476249" y="1200150"/>
            <a:ext cx="4171951" cy="3263504"/>
          </a:xfrm>
        </p:spPr>
        <p:txBody>
          <a:bodyPr>
            <a:normAutofit fontScale="92500" lnSpcReduction="10000"/>
          </a:bodyPr>
          <a:lstStyle/>
          <a:p>
            <a:r>
              <a:rPr lang="en-US" dirty="0"/>
              <a:t>Pass data through the network – forward pass</a:t>
            </a:r>
          </a:p>
          <a:p>
            <a:endParaRPr lang="en-US" dirty="0"/>
          </a:p>
          <a:p>
            <a:r>
              <a:rPr lang="en-US" dirty="0"/>
              <a:t>Define an objective </a:t>
            </a:r>
            <a:r>
              <a:rPr lang="mr-IN" dirty="0"/>
              <a:t>–</a:t>
            </a:r>
            <a:r>
              <a:rPr lang="en-US" dirty="0"/>
              <a:t> Loss function</a:t>
            </a:r>
          </a:p>
          <a:p>
            <a:endParaRPr lang="en-US" dirty="0"/>
          </a:p>
          <a:p>
            <a:r>
              <a:rPr lang="en-US" dirty="0"/>
              <a:t>Send the error back </a:t>
            </a:r>
            <a:r>
              <a:rPr lang="mr-IN" dirty="0"/>
              <a:t>–</a:t>
            </a:r>
            <a:r>
              <a:rPr lang="en-US" dirty="0"/>
              <a:t> backward pass</a:t>
            </a:r>
          </a:p>
          <a:p>
            <a:pPr marL="0" indent="0">
              <a:buNone/>
            </a:pPr>
            <a:endParaRPr lang="en-US" dirty="0"/>
          </a:p>
          <a:p>
            <a:pPr marL="0" indent="0">
              <a:buNone/>
            </a:pPr>
            <a:r>
              <a:rPr lang="en-US" b="1" dirty="0"/>
              <a:t>Model:</a:t>
            </a:r>
            <a:r>
              <a:rPr lang="en-US" dirty="0"/>
              <a:t> Output of Training a neural network</a:t>
            </a:r>
          </a:p>
          <a:p>
            <a:pPr marL="0" indent="0">
              <a:buNone/>
            </a:pPr>
            <a:endParaRPr lang="en-US" dirty="0"/>
          </a:p>
        </p:txBody>
      </p:sp>
      <p:grpSp>
        <p:nvGrpSpPr>
          <p:cNvPr id="93" name="Group 92">
            <a:extLst>
              <a:ext uri="{FF2B5EF4-FFF2-40B4-BE49-F238E27FC236}">
                <a16:creationId xmlns:a16="http://schemas.microsoft.com/office/drawing/2014/main" id="{9D8C3F5B-2D4E-7B49-9AF1-AC63705CBCF1}"/>
              </a:ext>
            </a:extLst>
          </p:cNvPr>
          <p:cNvGrpSpPr/>
          <p:nvPr/>
        </p:nvGrpSpPr>
        <p:grpSpPr>
          <a:xfrm>
            <a:off x="5105401" y="1504950"/>
            <a:ext cx="4229101" cy="1478606"/>
            <a:chOff x="6172200" y="2923401"/>
            <a:chExt cx="5638802" cy="1971476"/>
          </a:xfrm>
        </p:grpSpPr>
        <p:sp>
          <p:nvSpPr>
            <p:cNvPr id="94" name="Oval 93">
              <a:extLst>
                <a:ext uri="{FF2B5EF4-FFF2-40B4-BE49-F238E27FC236}">
                  <a16:creationId xmlns:a16="http://schemas.microsoft.com/office/drawing/2014/main" id="{4D803935-2FCB-9A4F-B02C-941D612EE1C5}"/>
                </a:ext>
              </a:extLst>
            </p:cNvPr>
            <p:cNvSpPr/>
            <p:nvPr/>
          </p:nvSpPr>
          <p:spPr>
            <a:xfrm>
              <a:off x="6172200" y="4252825"/>
              <a:ext cx="457200" cy="457200"/>
            </a:xfrm>
            <a:prstGeom prst="ellipse">
              <a:avLst/>
            </a:prstGeom>
            <a:solidFill>
              <a:schemeClr val="tx1">
                <a:lumMod val="90000"/>
              </a:schemeClr>
            </a:solidFill>
            <a:ln>
              <a:solidFill>
                <a:schemeClr val="tx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5" name="Oval 94">
              <a:extLst>
                <a:ext uri="{FF2B5EF4-FFF2-40B4-BE49-F238E27FC236}">
                  <a16:creationId xmlns:a16="http://schemas.microsoft.com/office/drawing/2014/main" id="{20F7A3BF-82E2-F640-A964-331F4DDF9553}"/>
                </a:ext>
              </a:extLst>
            </p:cNvPr>
            <p:cNvSpPr/>
            <p:nvPr/>
          </p:nvSpPr>
          <p:spPr>
            <a:xfrm>
              <a:off x="8686800" y="4252825"/>
              <a:ext cx="457200" cy="457200"/>
            </a:xfrm>
            <a:prstGeom prst="ellipse">
              <a:avLst/>
            </a:prstGeom>
            <a:solidFill>
              <a:schemeClr val="tx1">
                <a:lumMod val="90000"/>
              </a:schemeClr>
            </a:solidFill>
            <a:ln>
              <a:solidFill>
                <a:schemeClr val="tx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96" name="Straight Arrow Connector 95">
              <a:extLst>
                <a:ext uri="{FF2B5EF4-FFF2-40B4-BE49-F238E27FC236}">
                  <a16:creationId xmlns:a16="http://schemas.microsoft.com/office/drawing/2014/main" id="{4E7ECE92-23BB-0D4C-8220-034015B432C8}"/>
                </a:ext>
              </a:extLst>
            </p:cNvPr>
            <p:cNvCxnSpPr/>
            <p:nvPr/>
          </p:nvCxnSpPr>
          <p:spPr>
            <a:xfrm flipH="1">
              <a:off x="6629400" y="3338425"/>
              <a:ext cx="1981200" cy="1295400"/>
            </a:xfrm>
            <a:prstGeom prst="straightConnector1">
              <a:avLst/>
            </a:prstGeom>
            <a:ln w="25400">
              <a:solidFill>
                <a:schemeClr val="accent2">
                  <a:lumMod val="40000"/>
                  <a:lumOff val="6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1B6DBBC0-74E8-4940-B93E-DF22762DBA72}"/>
                </a:ext>
              </a:extLst>
            </p:cNvPr>
            <p:cNvCxnSpPr/>
            <p:nvPr/>
          </p:nvCxnSpPr>
          <p:spPr>
            <a:xfrm flipH="1">
              <a:off x="6781800" y="4633825"/>
              <a:ext cx="1752600" cy="0"/>
            </a:xfrm>
            <a:prstGeom prst="straightConnector1">
              <a:avLst/>
            </a:prstGeom>
            <a:ln w="25400">
              <a:solidFill>
                <a:schemeClr val="accent2">
                  <a:lumMod val="40000"/>
                  <a:lumOff val="6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D81B8D6D-B203-8D48-996B-47F5CF1DA3EE}"/>
                </a:ext>
              </a:extLst>
            </p:cNvPr>
            <p:cNvSpPr txBox="1"/>
            <p:nvPr/>
          </p:nvSpPr>
          <p:spPr>
            <a:xfrm>
              <a:off x="6172200" y="4329024"/>
              <a:ext cx="457200" cy="369332"/>
            </a:xfrm>
            <a:prstGeom prst="rect">
              <a:avLst/>
            </a:prstGeom>
            <a:noFill/>
          </p:spPr>
          <p:txBody>
            <a:bodyPr wrap="square" rtlCol="0">
              <a:spAutoFit/>
            </a:bodyPr>
            <a:lstStyle/>
            <a:p>
              <a:r>
                <a:rPr lang="en-US" sz="1200" dirty="0">
                  <a:solidFill>
                    <a:schemeClr val="tx2"/>
                  </a:solidFill>
                </a:rPr>
                <a:t>X</a:t>
              </a:r>
              <a:r>
                <a:rPr lang="en-US" sz="1200" baseline="-25000" dirty="0">
                  <a:solidFill>
                    <a:schemeClr val="tx2"/>
                  </a:solidFill>
                </a:rPr>
                <a:t>2</a:t>
              </a:r>
            </a:p>
          </p:txBody>
        </p:sp>
        <p:sp>
          <p:nvSpPr>
            <p:cNvPr id="99" name="TextBox 98">
              <a:extLst>
                <a:ext uri="{FF2B5EF4-FFF2-40B4-BE49-F238E27FC236}">
                  <a16:creationId xmlns:a16="http://schemas.microsoft.com/office/drawing/2014/main" id="{B43BCDF9-E9CA-934B-A417-FCC74A62E1F9}"/>
                </a:ext>
              </a:extLst>
            </p:cNvPr>
            <p:cNvSpPr txBox="1"/>
            <p:nvPr/>
          </p:nvSpPr>
          <p:spPr>
            <a:xfrm>
              <a:off x="8686802" y="4329024"/>
              <a:ext cx="457200" cy="328295"/>
            </a:xfrm>
            <a:prstGeom prst="rect">
              <a:avLst/>
            </a:prstGeom>
            <a:noFill/>
          </p:spPr>
          <p:txBody>
            <a:bodyPr wrap="square" rtlCol="0">
              <a:spAutoFit/>
            </a:bodyPr>
            <a:lstStyle/>
            <a:p>
              <a:r>
                <a:rPr lang="en-US" sz="1000" dirty="0">
                  <a:solidFill>
                    <a:schemeClr val="tx2"/>
                  </a:solidFill>
                </a:rPr>
                <a:t>h</a:t>
              </a:r>
              <a:r>
                <a:rPr lang="en-US" sz="1000" baseline="-25000" dirty="0">
                  <a:solidFill>
                    <a:schemeClr val="tx2"/>
                  </a:solidFill>
                </a:rPr>
                <a:t>2</a:t>
              </a:r>
            </a:p>
          </p:txBody>
        </p:sp>
        <p:sp>
          <p:nvSpPr>
            <p:cNvPr id="100" name="TextBox 99">
              <a:extLst>
                <a:ext uri="{FF2B5EF4-FFF2-40B4-BE49-F238E27FC236}">
                  <a16:creationId xmlns:a16="http://schemas.microsoft.com/office/drawing/2014/main" id="{D048EF7C-39D4-1D41-9F7E-D4DC33B5FB38}"/>
                </a:ext>
              </a:extLst>
            </p:cNvPr>
            <p:cNvSpPr txBox="1"/>
            <p:nvPr/>
          </p:nvSpPr>
          <p:spPr>
            <a:xfrm rot="19800314">
              <a:off x="9207796" y="4066440"/>
              <a:ext cx="1219200" cy="307776"/>
            </a:xfrm>
            <a:prstGeom prst="rect">
              <a:avLst/>
            </a:prstGeom>
            <a:noFill/>
          </p:spPr>
          <p:txBody>
            <a:bodyPr wrap="square" rtlCol="0">
              <a:spAutoFit/>
            </a:bodyPr>
            <a:lstStyle/>
            <a:p>
              <a:r>
                <a:rPr lang="en-US" sz="900" b="1" dirty="0">
                  <a:solidFill>
                    <a:schemeClr val="tx1">
                      <a:lumMod val="75000"/>
                    </a:schemeClr>
                  </a:solidFill>
                </a:rPr>
                <a:t>w6 = 0.5</a:t>
              </a:r>
            </a:p>
          </p:txBody>
        </p:sp>
        <p:sp>
          <p:nvSpPr>
            <p:cNvPr id="101" name="TextBox 100">
              <a:extLst>
                <a:ext uri="{FF2B5EF4-FFF2-40B4-BE49-F238E27FC236}">
                  <a16:creationId xmlns:a16="http://schemas.microsoft.com/office/drawing/2014/main" id="{853E31FD-2041-E847-9D8D-28089F76B438}"/>
                </a:ext>
              </a:extLst>
            </p:cNvPr>
            <p:cNvSpPr txBox="1"/>
            <p:nvPr/>
          </p:nvSpPr>
          <p:spPr>
            <a:xfrm>
              <a:off x="10363200" y="3338425"/>
              <a:ext cx="1447802" cy="1508961"/>
            </a:xfrm>
            <a:prstGeom prst="rect">
              <a:avLst/>
            </a:prstGeom>
            <a:noFill/>
          </p:spPr>
          <p:txBody>
            <a:bodyPr wrap="square" rtlCol="0">
              <a:spAutoFit/>
            </a:bodyPr>
            <a:lstStyle/>
            <a:p>
              <a:r>
                <a:rPr lang="en-US" sz="1351" dirty="0"/>
                <a:t>y = 1.0</a:t>
              </a:r>
            </a:p>
            <a:p>
              <a:r>
                <a:rPr lang="en-US" sz="1351" dirty="0"/>
                <a:t>y` = 0.9</a:t>
              </a:r>
            </a:p>
            <a:p>
              <a:r>
                <a:rPr lang="en-US" sz="1351" dirty="0">
                  <a:solidFill>
                    <a:srgbClr val="FF0000"/>
                  </a:solidFill>
                </a:rPr>
                <a:t>loss = y – y`</a:t>
              </a:r>
            </a:p>
            <a:p>
              <a:r>
                <a:rPr lang="en-US" sz="1351" dirty="0">
                  <a:solidFill>
                    <a:srgbClr val="FF0000"/>
                  </a:solidFill>
                </a:rPr>
                <a:t>l =  0.1</a:t>
              </a:r>
            </a:p>
          </p:txBody>
        </p:sp>
        <p:sp>
          <p:nvSpPr>
            <p:cNvPr id="102" name="Oval 101">
              <a:extLst>
                <a:ext uri="{FF2B5EF4-FFF2-40B4-BE49-F238E27FC236}">
                  <a16:creationId xmlns:a16="http://schemas.microsoft.com/office/drawing/2014/main" id="{AB405A5A-7D34-D144-8A59-C2CCD4988B6F}"/>
                </a:ext>
              </a:extLst>
            </p:cNvPr>
            <p:cNvSpPr/>
            <p:nvPr/>
          </p:nvSpPr>
          <p:spPr>
            <a:xfrm>
              <a:off x="6194544" y="2957425"/>
              <a:ext cx="457200" cy="457200"/>
            </a:xfrm>
            <a:prstGeom prst="ellipse">
              <a:avLst/>
            </a:prstGeom>
            <a:solidFill>
              <a:schemeClr val="tx1">
                <a:lumMod val="90000"/>
              </a:schemeClr>
            </a:solidFill>
            <a:ln>
              <a:solidFill>
                <a:schemeClr val="tx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03" name="Oval 102">
              <a:extLst>
                <a:ext uri="{FF2B5EF4-FFF2-40B4-BE49-F238E27FC236}">
                  <a16:creationId xmlns:a16="http://schemas.microsoft.com/office/drawing/2014/main" id="{5439DC1F-3F58-4645-9CE0-B495E9718341}"/>
                </a:ext>
              </a:extLst>
            </p:cNvPr>
            <p:cNvSpPr/>
            <p:nvPr/>
          </p:nvSpPr>
          <p:spPr>
            <a:xfrm>
              <a:off x="8657967" y="2957425"/>
              <a:ext cx="457200" cy="457200"/>
            </a:xfrm>
            <a:prstGeom prst="ellipse">
              <a:avLst/>
            </a:prstGeom>
            <a:solidFill>
              <a:schemeClr val="tx1">
                <a:lumMod val="90000"/>
              </a:schemeClr>
            </a:solidFill>
            <a:ln>
              <a:solidFill>
                <a:schemeClr val="tx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104" name="Straight Arrow Connector 103">
              <a:extLst>
                <a:ext uri="{FF2B5EF4-FFF2-40B4-BE49-F238E27FC236}">
                  <a16:creationId xmlns:a16="http://schemas.microsoft.com/office/drawing/2014/main" id="{0B4A7324-458F-F54C-9262-DBA19452DB01}"/>
                </a:ext>
              </a:extLst>
            </p:cNvPr>
            <p:cNvCxnSpPr>
              <a:cxnSpLocks/>
              <a:stCxn id="102" idx="6"/>
              <a:endCxn id="103" idx="2"/>
            </p:cNvCxnSpPr>
            <p:nvPr/>
          </p:nvCxnSpPr>
          <p:spPr>
            <a:xfrm>
              <a:off x="6651744" y="3186025"/>
              <a:ext cx="2006223" cy="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EF59FFD-F7A7-3444-BBE6-E5A569B54C03}"/>
                </a:ext>
              </a:extLst>
            </p:cNvPr>
            <p:cNvCxnSpPr>
              <a:cxnSpLocks/>
              <a:stCxn id="94" idx="6"/>
            </p:cNvCxnSpPr>
            <p:nvPr/>
          </p:nvCxnSpPr>
          <p:spPr>
            <a:xfrm flipV="1">
              <a:off x="6629400" y="3186025"/>
              <a:ext cx="2037936" cy="129540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4C771EB3-0B82-224B-A899-549E828BFFF7}"/>
                </a:ext>
              </a:extLst>
            </p:cNvPr>
            <p:cNvCxnSpPr>
              <a:cxnSpLocks/>
              <a:endCxn id="95" idx="2"/>
            </p:cNvCxnSpPr>
            <p:nvPr/>
          </p:nvCxnSpPr>
          <p:spPr>
            <a:xfrm>
              <a:off x="6629400" y="3195270"/>
              <a:ext cx="2057400" cy="1286155"/>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45FB2F70-668E-7040-8203-C4174DC720A6}"/>
                </a:ext>
              </a:extLst>
            </p:cNvPr>
            <p:cNvCxnSpPr>
              <a:cxnSpLocks/>
            </p:cNvCxnSpPr>
            <p:nvPr/>
          </p:nvCxnSpPr>
          <p:spPr>
            <a:xfrm>
              <a:off x="6680577" y="4481425"/>
              <a:ext cx="2006223" cy="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08" name="Oval 107">
              <a:extLst>
                <a:ext uri="{FF2B5EF4-FFF2-40B4-BE49-F238E27FC236}">
                  <a16:creationId xmlns:a16="http://schemas.microsoft.com/office/drawing/2014/main" id="{5B232F35-4E1C-D343-B32F-9194D6539D8B}"/>
                </a:ext>
              </a:extLst>
            </p:cNvPr>
            <p:cNvSpPr/>
            <p:nvPr/>
          </p:nvSpPr>
          <p:spPr>
            <a:xfrm>
              <a:off x="9906000" y="3643225"/>
              <a:ext cx="457200" cy="457200"/>
            </a:xfrm>
            <a:prstGeom prst="ellipse">
              <a:avLst/>
            </a:prstGeom>
            <a:solidFill>
              <a:schemeClr val="tx1">
                <a:lumMod val="90000"/>
              </a:schemeClr>
            </a:solidFill>
            <a:ln>
              <a:solidFill>
                <a:schemeClr val="tx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1" dirty="0">
                  <a:solidFill>
                    <a:schemeClr val="tx2"/>
                  </a:solidFill>
                </a:rPr>
                <a:t>y</a:t>
              </a:r>
            </a:p>
          </p:txBody>
        </p:sp>
        <p:cxnSp>
          <p:nvCxnSpPr>
            <p:cNvPr id="109" name="Straight Arrow Connector 108">
              <a:extLst>
                <a:ext uri="{FF2B5EF4-FFF2-40B4-BE49-F238E27FC236}">
                  <a16:creationId xmlns:a16="http://schemas.microsoft.com/office/drawing/2014/main" id="{1A18C7A2-F7C7-764C-98FE-167F331B6F7F}"/>
                </a:ext>
              </a:extLst>
            </p:cNvPr>
            <p:cNvCxnSpPr>
              <a:cxnSpLocks/>
              <a:stCxn id="95" idx="6"/>
              <a:endCxn id="108" idx="3"/>
            </p:cNvCxnSpPr>
            <p:nvPr/>
          </p:nvCxnSpPr>
          <p:spPr>
            <a:xfrm flipV="1">
              <a:off x="9144000" y="4033470"/>
              <a:ext cx="828955" cy="447955"/>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0EECF06-9E77-1247-A80B-891B1F2B500F}"/>
                </a:ext>
              </a:extLst>
            </p:cNvPr>
            <p:cNvCxnSpPr>
              <a:cxnSpLocks/>
              <a:stCxn id="103" idx="6"/>
              <a:endCxn id="108" idx="1"/>
            </p:cNvCxnSpPr>
            <p:nvPr/>
          </p:nvCxnSpPr>
          <p:spPr>
            <a:xfrm>
              <a:off x="9115167" y="3186025"/>
              <a:ext cx="857788" cy="524155"/>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2F5E759A-5008-6F44-BFC7-3A68B265F50F}"/>
                </a:ext>
              </a:extLst>
            </p:cNvPr>
            <p:cNvCxnSpPr>
              <a:cxnSpLocks/>
            </p:cNvCxnSpPr>
            <p:nvPr/>
          </p:nvCxnSpPr>
          <p:spPr>
            <a:xfrm flipH="1" flipV="1">
              <a:off x="6629400" y="3338425"/>
              <a:ext cx="1905000" cy="1219200"/>
            </a:xfrm>
            <a:prstGeom prst="straightConnector1">
              <a:avLst/>
            </a:prstGeom>
            <a:ln w="25400">
              <a:solidFill>
                <a:schemeClr val="accent2">
                  <a:lumMod val="40000"/>
                  <a:lumOff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1E453F1B-BC50-3E4C-AB61-C045C2752C16}"/>
                </a:ext>
              </a:extLst>
            </p:cNvPr>
            <p:cNvCxnSpPr>
              <a:cxnSpLocks/>
            </p:cNvCxnSpPr>
            <p:nvPr/>
          </p:nvCxnSpPr>
          <p:spPr>
            <a:xfrm flipH="1" flipV="1">
              <a:off x="9144000" y="3338425"/>
              <a:ext cx="685800" cy="457200"/>
            </a:xfrm>
            <a:prstGeom prst="straightConnector1">
              <a:avLst/>
            </a:prstGeom>
            <a:ln w="25400">
              <a:solidFill>
                <a:schemeClr val="accent2">
                  <a:lumMod val="40000"/>
                  <a:lumOff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0BC90FD-25F8-5446-9495-7ACBC9D80227}"/>
                </a:ext>
              </a:extLst>
            </p:cNvPr>
            <p:cNvCxnSpPr/>
            <p:nvPr/>
          </p:nvCxnSpPr>
          <p:spPr>
            <a:xfrm flipH="1">
              <a:off x="6934200" y="3352800"/>
              <a:ext cx="1371600" cy="0"/>
            </a:xfrm>
            <a:prstGeom prst="straightConnector1">
              <a:avLst/>
            </a:prstGeom>
            <a:ln w="25400">
              <a:solidFill>
                <a:schemeClr val="accent2">
                  <a:lumMod val="40000"/>
                  <a:lumOff val="6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E4B9371-C014-F74C-BC22-CF7045FA746C}"/>
                </a:ext>
              </a:extLst>
            </p:cNvPr>
            <p:cNvCxnSpPr>
              <a:cxnSpLocks/>
            </p:cNvCxnSpPr>
            <p:nvPr/>
          </p:nvCxnSpPr>
          <p:spPr>
            <a:xfrm flipH="1">
              <a:off x="9144000" y="3904620"/>
              <a:ext cx="685800" cy="426334"/>
            </a:xfrm>
            <a:prstGeom prst="straightConnector1">
              <a:avLst/>
            </a:prstGeom>
            <a:ln w="25400">
              <a:solidFill>
                <a:schemeClr val="accent2">
                  <a:lumMod val="60000"/>
                  <a:lumOff val="4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0E8738C0-53E6-A740-8400-A1D50FC50D2D}"/>
                </a:ext>
              </a:extLst>
            </p:cNvPr>
            <p:cNvSpPr txBox="1"/>
            <p:nvPr/>
          </p:nvSpPr>
          <p:spPr>
            <a:xfrm>
              <a:off x="6248399" y="3038594"/>
              <a:ext cx="457200" cy="328295"/>
            </a:xfrm>
            <a:prstGeom prst="rect">
              <a:avLst/>
            </a:prstGeom>
            <a:noFill/>
          </p:spPr>
          <p:txBody>
            <a:bodyPr wrap="square" rtlCol="0">
              <a:spAutoFit/>
            </a:bodyPr>
            <a:lstStyle/>
            <a:p>
              <a:r>
                <a:rPr lang="en-US" sz="1000" dirty="0">
                  <a:solidFill>
                    <a:schemeClr val="tx2"/>
                  </a:solidFill>
                </a:rPr>
                <a:t>X</a:t>
              </a:r>
              <a:r>
                <a:rPr lang="en-US" sz="1000" baseline="-25000" dirty="0">
                  <a:solidFill>
                    <a:schemeClr val="tx2"/>
                  </a:solidFill>
                </a:rPr>
                <a:t>1</a:t>
              </a:r>
            </a:p>
          </p:txBody>
        </p:sp>
        <p:sp>
          <p:nvSpPr>
            <p:cNvPr id="117" name="TextBox 116">
              <a:extLst>
                <a:ext uri="{FF2B5EF4-FFF2-40B4-BE49-F238E27FC236}">
                  <a16:creationId xmlns:a16="http://schemas.microsoft.com/office/drawing/2014/main" id="{5DA06B4E-760A-6249-A4C2-B1A47918DEF4}"/>
                </a:ext>
              </a:extLst>
            </p:cNvPr>
            <p:cNvSpPr txBox="1"/>
            <p:nvPr/>
          </p:nvSpPr>
          <p:spPr>
            <a:xfrm>
              <a:off x="8686799" y="3033625"/>
              <a:ext cx="457200" cy="328295"/>
            </a:xfrm>
            <a:prstGeom prst="rect">
              <a:avLst/>
            </a:prstGeom>
            <a:noFill/>
          </p:spPr>
          <p:txBody>
            <a:bodyPr wrap="square" rtlCol="0">
              <a:spAutoFit/>
            </a:bodyPr>
            <a:lstStyle/>
            <a:p>
              <a:r>
                <a:rPr lang="en-US" sz="1000" dirty="0">
                  <a:solidFill>
                    <a:schemeClr val="tx2"/>
                  </a:solidFill>
                </a:rPr>
                <a:t>h</a:t>
              </a:r>
              <a:r>
                <a:rPr lang="en-US" sz="1000" baseline="-25000" dirty="0">
                  <a:solidFill>
                    <a:schemeClr val="tx2"/>
                  </a:solidFill>
                </a:rPr>
                <a:t>1</a:t>
              </a:r>
            </a:p>
          </p:txBody>
        </p:sp>
        <p:sp>
          <p:nvSpPr>
            <p:cNvPr id="118" name="TextBox 117">
              <a:extLst>
                <a:ext uri="{FF2B5EF4-FFF2-40B4-BE49-F238E27FC236}">
                  <a16:creationId xmlns:a16="http://schemas.microsoft.com/office/drawing/2014/main" id="{D46C63D0-9E65-0448-995A-1785A12B2135}"/>
                </a:ext>
              </a:extLst>
            </p:cNvPr>
            <p:cNvSpPr txBox="1"/>
            <p:nvPr/>
          </p:nvSpPr>
          <p:spPr>
            <a:xfrm>
              <a:off x="7162799" y="4252825"/>
              <a:ext cx="1219200" cy="307776"/>
            </a:xfrm>
            <a:prstGeom prst="rect">
              <a:avLst/>
            </a:prstGeom>
            <a:noFill/>
          </p:spPr>
          <p:txBody>
            <a:bodyPr wrap="square" rtlCol="0">
              <a:spAutoFit/>
            </a:bodyPr>
            <a:lstStyle/>
            <a:p>
              <a:r>
                <a:rPr lang="en-US" sz="900" b="1" dirty="0">
                  <a:solidFill>
                    <a:schemeClr val="tx1">
                      <a:lumMod val="75000"/>
                    </a:schemeClr>
                  </a:solidFill>
                </a:rPr>
                <a:t>w2  = 0.5</a:t>
              </a:r>
            </a:p>
          </p:txBody>
        </p:sp>
        <p:sp>
          <p:nvSpPr>
            <p:cNvPr id="119" name="TextBox 118">
              <a:extLst>
                <a:ext uri="{FF2B5EF4-FFF2-40B4-BE49-F238E27FC236}">
                  <a16:creationId xmlns:a16="http://schemas.microsoft.com/office/drawing/2014/main" id="{064F3B1E-4D0F-AA4A-A954-9960210F6780}"/>
                </a:ext>
              </a:extLst>
            </p:cNvPr>
            <p:cNvSpPr txBox="1"/>
            <p:nvPr/>
          </p:nvSpPr>
          <p:spPr>
            <a:xfrm>
              <a:off x="7162799" y="3109824"/>
              <a:ext cx="1219200" cy="307776"/>
            </a:xfrm>
            <a:prstGeom prst="rect">
              <a:avLst/>
            </a:prstGeom>
            <a:noFill/>
          </p:spPr>
          <p:txBody>
            <a:bodyPr wrap="square" rtlCol="0">
              <a:spAutoFit/>
            </a:bodyPr>
            <a:lstStyle/>
            <a:p>
              <a:r>
                <a:rPr lang="en-US" sz="900" b="1" dirty="0">
                  <a:solidFill>
                    <a:schemeClr val="tx1">
                      <a:lumMod val="75000"/>
                    </a:schemeClr>
                  </a:solidFill>
                </a:rPr>
                <a:t>w1  = 0.5</a:t>
              </a:r>
            </a:p>
          </p:txBody>
        </p:sp>
        <p:sp>
          <p:nvSpPr>
            <p:cNvPr id="121" name="TextBox 120">
              <a:extLst>
                <a:ext uri="{FF2B5EF4-FFF2-40B4-BE49-F238E27FC236}">
                  <a16:creationId xmlns:a16="http://schemas.microsoft.com/office/drawing/2014/main" id="{9C6F62FB-3D50-4E40-8FC2-70820A85295A}"/>
                </a:ext>
              </a:extLst>
            </p:cNvPr>
            <p:cNvSpPr txBox="1"/>
            <p:nvPr/>
          </p:nvSpPr>
          <p:spPr>
            <a:xfrm rot="1789855">
              <a:off x="7391400" y="3717935"/>
              <a:ext cx="1219200" cy="307776"/>
            </a:xfrm>
            <a:prstGeom prst="rect">
              <a:avLst/>
            </a:prstGeom>
            <a:noFill/>
          </p:spPr>
          <p:txBody>
            <a:bodyPr wrap="square" rtlCol="0">
              <a:spAutoFit/>
            </a:bodyPr>
            <a:lstStyle/>
            <a:p>
              <a:r>
                <a:rPr lang="en-US" sz="900" b="1" dirty="0">
                  <a:solidFill>
                    <a:schemeClr val="tx1">
                      <a:lumMod val="75000"/>
                    </a:schemeClr>
                  </a:solidFill>
                </a:rPr>
                <a:t>w3 = 0.5</a:t>
              </a:r>
            </a:p>
          </p:txBody>
        </p:sp>
        <p:sp>
          <p:nvSpPr>
            <p:cNvPr id="123" name="TextBox 122">
              <a:extLst>
                <a:ext uri="{FF2B5EF4-FFF2-40B4-BE49-F238E27FC236}">
                  <a16:creationId xmlns:a16="http://schemas.microsoft.com/office/drawing/2014/main" id="{E0E955F8-95E0-404D-9BE8-9CBC9E7E358F}"/>
                </a:ext>
              </a:extLst>
            </p:cNvPr>
            <p:cNvSpPr txBox="1"/>
            <p:nvPr/>
          </p:nvSpPr>
          <p:spPr>
            <a:xfrm rot="2042791">
              <a:off x="9193247" y="3285031"/>
              <a:ext cx="1219200" cy="307776"/>
            </a:xfrm>
            <a:prstGeom prst="rect">
              <a:avLst/>
            </a:prstGeom>
            <a:noFill/>
          </p:spPr>
          <p:txBody>
            <a:bodyPr wrap="square" rtlCol="0">
              <a:spAutoFit/>
            </a:bodyPr>
            <a:lstStyle/>
            <a:p>
              <a:r>
                <a:rPr lang="en-US" sz="900" b="1" dirty="0">
                  <a:solidFill>
                    <a:schemeClr val="tx1">
                      <a:lumMod val="75000"/>
                    </a:schemeClr>
                  </a:solidFill>
                </a:rPr>
                <a:t>w5 = 0.4</a:t>
              </a:r>
            </a:p>
          </p:txBody>
        </p:sp>
        <p:sp>
          <p:nvSpPr>
            <p:cNvPr id="124" name="TextBox 123">
              <a:extLst>
                <a:ext uri="{FF2B5EF4-FFF2-40B4-BE49-F238E27FC236}">
                  <a16:creationId xmlns:a16="http://schemas.microsoft.com/office/drawing/2014/main" id="{AB6ECBF8-F3C7-6D4D-A17B-E32C0430B5B3}"/>
                </a:ext>
              </a:extLst>
            </p:cNvPr>
            <p:cNvSpPr txBox="1"/>
            <p:nvPr/>
          </p:nvSpPr>
          <p:spPr>
            <a:xfrm rot="19200208">
              <a:off x="6529297" y="3794018"/>
              <a:ext cx="1219200" cy="307776"/>
            </a:xfrm>
            <a:prstGeom prst="rect">
              <a:avLst/>
            </a:prstGeom>
            <a:noFill/>
          </p:spPr>
          <p:txBody>
            <a:bodyPr wrap="square" rtlCol="0">
              <a:spAutoFit/>
            </a:bodyPr>
            <a:lstStyle/>
            <a:p>
              <a:r>
                <a:rPr lang="en-US" sz="900" b="1" dirty="0">
                  <a:solidFill>
                    <a:schemeClr val="tx1">
                      <a:lumMod val="75000"/>
                    </a:schemeClr>
                  </a:solidFill>
                </a:rPr>
                <a:t>w4 = 0.5</a:t>
              </a:r>
            </a:p>
          </p:txBody>
        </p:sp>
        <p:sp>
          <p:nvSpPr>
            <p:cNvPr id="125" name="TextBox 124">
              <a:extLst>
                <a:ext uri="{FF2B5EF4-FFF2-40B4-BE49-F238E27FC236}">
                  <a16:creationId xmlns:a16="http://schemas.microsoft.com/office/drawing/2014/main" id="{8BD01603-CB87-8644-886A-24D387E81885}"/>
                </a:ext>
              </a:extLst>
            </p:cNvPr>
            <p:cNvSpPr txBox="1"/>
            <p:nvPr/>
          </p:nvSpPr>
          <p:spPr>
            <a:xfrm rot="19691405">
              <a:off x="9201644" y="3623556"/>
              <a:ext cx="1219200" cy="307776"/>
            </a:xfrm>
            <a:prstGeom prst="rect">
              <a:avLst/>
            </a:prstGeom>
            <a:noFill/>
          </p:spPr>
          <p:txBody>
            <a:bodyPr wrap="square" rtlCol="0">
              <a:spAutoFit/>
            </a:bodyPr>
            <a:lstStyle/>
            <a:p>
              <a:r>
                <a:rPr lang="en-US" sz="900" b="1" dirty="0">
                  <a:solidFill>
                    <a:srgbClr val="FF0000"/>
                  </a:solidFill>
                </a:rPr>
                <a:t>0.1</a:t>
              </a:r>
            </a:p>
          </p:txBody>
        </p:sp>
        <p:sp>
          <p:nvSpPr>
            <p:cNvPr id="126" name="TextBox 125">
              <a:extLst>
                <a:ext uri="{FF2B5EF4-FFF2-40B4-BE49-F238E27FC236}">
                  <a16:creationId xmlns:a16="http://schemas.microsoft.com/office/drawing/2014/main" id="{BA99861A-75CA-B347-8F73-F85C6FE532AC}"/>
                </a:ext>
              </a:extLst>
            </p:cNvPr>
            <p:cNvSpPr txBox="1"/>
            <p:nvPr/>
          </p:nvSpPr>
          <p:spPr>
            <a:xfrm rot="2042791">
              <a:off x="9117046" y="3716790"/>
              <a:ext cx="1219200" cy="307776"/>
            </a:xfrm>
            <a:prstGeom prst="rect">
              <a:avLst/>
            </a:prstGeom>
            <a:noFill/>
          </p:spPr>
          <p:txBody>
            <a:bodyPr wrap="square" rtlCol="0">
              <a:spAutoFit/>
            </a:bodyPr>
            <a:lstStyle/>
            <a:p>
              <a:r>
                <a:rPr lang="en-US" sz="900" b="1" dirty="0">
                  <a:solidFill>
                    <a:srgbClr val="FF0000"/>
                  </a:solidFill>
                </a:rPr>
                <a:t>0.1</a:t>
              </a:r>
            </a:p>
          </p:txBody>
        </p:sp>
        <p:sp>
          <p:nvSpPr>
            <p:cNvPr id="127" name="TextBox 126">
              <a:extLst>
                <a:ext uri="{FF2B5EF4-FFF2-40B4-BE49-F238E27FC236}">
                  <a16:creationId xmlns:a16="http://schemas.microsoft.com/office/drawing/2014/main" id="{0D1A00E2-C87A-E74B-BC2E-14BF7D27594B}"/>
                </a:ext>
              </a:extLst>
            </p:cNvPr>
            <p:cNvSpPr txBox="1"/>
            <p:nvPr/>
          </p:nvSpPr>
          <p:spPr>
            <a:xfrm>
              <a:off x="7086600" y="4587101"/>
              <a:ext cx="1295399" cy="307776"/>
            </a:xfrm>
            <a:prstGeom prst="rect">
              <a:avLst/>
            </a:prstGeom>
            <a:noFill/>
          </p:spPr>
          <p:txBody>
            <a:bodyPr wrap="square" rtlCol="0">
              <a:spAutoFit/>
            </a:bodyPr>
            <a:lstStyle/>
            <a:p>
              <a:r>
                <a:rPr lang="en-US" sz="900" b="1" dirty="0"/>
                <a:t>backward pass</a:t>
              </a:r>
            </a:p>
          </p:txBody>
        </p:sp>
        <p:sp>
          <p:nvSpPr>
            <p:cNvPr id="128" name="TextBox 127">
              <a:extLst>
                <a:ext uri="{FF2B5EF4-FFF2-40B4-BE49-F238E27FC236}">
                  <a16:creationId xmlns:a16="http://schemas.microsoft.com/office/drawing/2014/main" id="{7C89DC4A-8574-224E-BB1B-6DF93331BB59}"/>
                </a:ext>
              </a:extLst>
            </p:cNvPr>
            <p:cNvSpPr txBox="1"/>
            <p:nvPr/>
          </p:nvSpPr>
          <p:spPr>
            <a:xfrm>
              <a:off x="7086600" y="2923401"/>
              <a:ext cx="1295399" cy="307776"/>
            </a:xfrm>
            <a:prstGeom prst="rect">
              <a:avLst/>
            </a:prstGeom>
            <a:noFill/>
          </p:spPr>
          <p:txBody>
            <a:bodyPr wrap="square" rtlCol="0">
              <a:spAutoFit/>
            </a:bodyPr>
            <a:lstStyle/>
            <a:p>
              <a:r>
                <a:rPr lang="en-US" sz="900" b="1" dirty="0"/>
                <a:t>forward pass</a:t>
              </a:r>
            </a:p>
          </p:txBody>
        </p:sp>
      </p:grpSp>
    </p:spTree>
    <p:extLst>
      <p:ext uri="{BB962C8B-B14F-4D97-AF65-F5344CB8AC3E}">
        <p14:creationId xmlns:p14="http://schemas.microsoft.com/office/powerpoint/2010/main" val="223345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 calcmode="lin" valueType="num">
                                      <p:cBhvr additive="base">
                                        <p:cTn id="7" dur="500" fill="hold"/>
                                        <p:tgtEl>
                                          <p:spTgt spid="210"/>
                                        </p:tgtEl>
                                        <p:attrNameLst>
                                          <p:attrName>ppt_x</p:attrName>
                                        </p:attrNameLst>
                                      </p:cBhvr>
                                      <p:tavLst>
                                        <p:tav tm="0">
                                          <p:val>
                                            <p:strVal val="#ppt_x"/>
                                          </p:val>
                                        </p:tav>
                                        <p:tav tm="100000">
                                          <p:val>
                                            <p:strVal val="#ppt_x"/>
                                          </p:val>
                                        </p:tav>
                                      </p:tavLst>
                                    </p:anim>
                                    <p:anim calcmode="lin" valueType="num">
                                      <p:cBhvr additive="base">
                                        <p:cTn id="8" dur="500" fill="hold"/>
                                        <p:tgtEl>
                                          <p:spTgt spid="210"/>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10"/>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fade">
                                      <p:cBhvr>
                                        <p:cTn id="13" dur="500"/>
                                        <p:tgtEl>
                                          <p:spTgt spid="9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1">
                                            <p:txEl>
                                              <p:pRg st="0" end="0"/>
                                            </p:txEl>
                                          </p:spTgt>
                                        </p:tgtEl>
                                        <p:attrNameLst>
                                          <p:attrName>style.visibility</p:attrName>
                                        </p:attrNameLst>
                                      </p:cBhvr>
                                      <p:to>
                                        <p:strVal val="visible"/>
                                      </p:to>
                                    </p:set>
                                    <p:anim calcmode="lin" valueType="num">
                                      <p:cBhvr additive="base">
                                        <p:cTn id="18" dur="500" fill="hold"/>
                                        <p:tgtEl>
                                          <p:spTgt spid="91">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1">
                                            <p:txEl>
                                              <p:pRg st="2" end="2"/>
                                            </p:txEl>
                                          </p:spTgt>
                                        </p:tgtEl>
                                        <p:attrNameLst>
                                          <p:attrName>style.visibility</p:attrName>
                                        </p:attrNameLst>
                                      </p:cBhvr>
                                      <p:to>
                                        <p:strVal val="visible"/>
                                      </p:to>
                                    </p:set>
                                    <p:anim calcmode="lin" valueType="num">
                                      <p:cBhvr additive="base">
                                        <p:cTn id="24" dur="500" fill="hold"/>
                                        <p:tgtEl>
                                          <p:spTgt spid="91">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91">
                                            <p:txEl>
                                              <p:pRg st="4" end="4"/>
                                            </p:txEl>
                                          </p:spTgt>
                                        </p:tgtEl>
                                        <p:attrNameLst>
                                          <p:attrName>style.visibility</p:attrName>
                                        </p:attrNameLst>
                                      </p:cBhvr>
                                      <p:to>
                                        <p:strVal val="visible"/>
                                      </p:to>
                                    </p:set>
                                    <p:anim calcmode="lin" valueType="num">
                                      <p:cBhvr additive="base">
                                        <p:cTn id="30" dur="500" fill="hold"/>
                                        <p:tgtEl>
                                          <p:spTgt spid="91">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9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91">
                                            <p:txEl>
                                              <p:pRg st="6" end="6"/>
                                            </p:txEl>
                                          </p:spTgt>
                                        </p:tgtEl>
                                        <p:attrNameLst>
                                          <p:attrName>style.visibility</p:attrName>
                                        </p:attrNameLst>
                                      </p:cBhvr>
                                      <p:to>
                                        <p:strVal val="visible"/>
                                      </p:to>
                                    </p:set>
                                    <p:anim calcmode="lin" valueType="num">
                                      <p:cBhvr additive="base">
                                        <p:cTn id="36" dur="500" fill="hold"/>
                                        <p:tgtEl>
                                          <p:spTgt spid="91">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9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C1B1A-3AC0-9046-B7D1-1117348BA280}"/>
              </a:ext>
            </a:extLst>
          </p:cNvPr>
          <p:cNvSpPr>
            <a:spLocks noGrp="1"/>
          </p:cNvSpPr>
          <p:nvPr>
            <p:ph type="title"/>
          </p:nvPr>
        </p:nvSpPr>
        <p:spPr/>
        <p:txBody>
          <a:bodyPr/>
          <a:lstStyle/>
          <a:p>
            <a:r>
              <a:rPr lang="en-US" dirty="0"/>
              <a:t>Deep Learning Inference</a:t>
            </a:r>
          </a:p>
        </p:txBody>
      </p:sp>
      <p:sp>
        <p:nvSpPr>
          <p:cNvPr id="3" name="Content Placeholder 2">
            <a:extLst>
              <a:ext uri="{FF2B5EF4-FFF2-40B4-BE49-F238E27FC236}">
                <a16:creationId xmlns:a16="http://schemas.microsoft.com/office/drawing/2014/main" id="{FAF25250-5486-974E-9859-7D189360427F}"/>
              </a:ext>
            </a:extLst>
          </p:cNvPr>
          <p:cNvSpPr>
            <a:spLocks noGrp="1"/>
          </p:cNvSpPr>
          <p:nvPr>
            <p:ph idx="1"/>
          </p:nvPr>
        </p:nvSpPr>
        <p:spPr/>
        <p:txBody>
          <a:bodyPr/>
          <a:lstStyle/>
          <a:p>
            <a:r>
              <a:rPr lang="en-US" b="1" dirty="0"/>
              <a:t>Real time Inference: </a:t>
            </a:r>
            <a:r>
              <a:rPr lang="en-US" dirty="0"/>
              <a:t>Tasks that require immediate result. </a:t>
            </a:r>
          </a:p>
          <a:p>
            <a:endParaRPr lang="en-US" dirty="0"/>
          </a:p>
          <a:p>
            <a:r>
              <a:rPr lang="en-US" b="1" dirty="0"/>
              <a:t>Batch Inference: </a:t>
            </a:r>
            <a:r>
              <a:rPr lang="en-US" dirty="0"/>
              <a:t>Tasks where you need to run on a large data sets.</a:t>
            </a:r>
          </a:p>
          <a:p>
            <a:pPr lvl="1">
              <a:buFont typeface="Courier New" panose="02070309020205020404" pitchFamily="49" charset="0"/>
              <a:buChar char="o"/>
            </a:pPr>
            <a:r>
              <a:rPr lang="en-US" dirty="0"/>
              <a:t>Pre-computations are necessary - Recommender Systems.</a:t>
            </a:r>
          </a:p>
          <a:p>
            <a:pPr lvl="1">
              <a:buFont typeface="Courier New" panose="02070309020205020404" pitchFamily="49" charset="0"/>
              <a:buChar char="o"/>
            </a:pPr>
            <a:endParaRPr lang="en-US" dirty="0"/>
          </a:p>
          <a:p>
            <a:pPr lvl="1">
              <a:buFont typeface="Courier New" panose="02070309020205020404" pitchFamily="49" charset="0"/>
              <a:buChar char="o"/>
            </a:pPr>
            <a:r>
              <a:rPr lang="en-US" dirty="0"/>
              <a:t>Backfilling with state-of-the art models.</a:t>
            </a:r>
          </a:p>
          <a:p>
            <a:pPr lvl="1">
              <a:buFont typeface="Courier New" panose="02070309020205020404" pitchFamily="49" charset="0"/>
              <a:buChar char="o"/>
            </a:pPr>
            <a:endParaRPr lang="en-US" dirty="0"/>
          </a:p>
          <a:p>
            <a:pPr lvl="1">
              <a:buFont typeface="Courier New" panose="02070309020205020404" pitchFamily="49" charset="0"/>
              <a:buChar char="o"/>
            </a:pPr>
            <a:r>
              <a:rPr lang="en-US" dirty="0"/>
              <a:t>Testing new models on historic data.</a:t>
            </a:r>
          </a:p>
        </p:txBody>
      </p:sp>
      <p:grpSp>
        <p:nvGrpSpPr>
          <p:cNvPr id="4" name="Group 3">
            <a:extLst>
              <a:ext uri="{FF2B5EF4-FFF2-40B4-BE49-F238E27FC236}">
                <a16:creationId xmlns:a16="http://schemas.microsoft.com/office/drawing/2014/main" id="{1F88B86A-B714-9A46-A1FC-364E7329EBA0}"/>
              </a:ext>
            </a:extLst>
          </p:cNvPr>
          <p:cNvGrpSpPr/>
          <p:nvPr/>
        </p:nvGrpSpPr>
        <p:grpSpPr>
          <a:xfrm>
            <a:off x="533401" y="1581150"/>
            <a:ext cx="7946795" cy="1485900"/>
            <a:chOff x="1066800" y="1447800"/>
            <a:chExt cx="10595725" cy="1981200"/>
          </a:xfrm>
        </p:grpSpPr>
        <p:grpSp>
          <p:nvGrpSpPr>
            <p:cNvPr id="39" name="Group 38">
              <a:extLst>
                <a:ext uri="{FF2B5EF4-FFF2-40B4-BE49-F238E27FC236}">
                  <a16:creationId xmlns:a16="http://schemas.microsoft.com/office/drawing/2014/main" id="{94EB349F-57F3-8348-A5BF-E6A946F3E141}"/>
                </a:ext>
              </a:extLst>
            </p:cNvPr>
            <p:cNvGrpSpPr/>
            <p:nvPr/>
          </p:nvGrpSpPr>
          <p:grpSpPr>
            <a:xfrm>
              <a:off x="1066800" y="1447800"/>
              <a:ext cx="10595725" cy="1981200"/>
              <a:chOff x="834275" y="4800600"/>
              <a:chExt cx="10595725" cy="1981200"/>
            </a:xfrm>
          </p:grpSpPr>
          <p:sp>
            <p:nvSpPr>
              <p:cNvPr id="40" name="TextBox 39">
                <a:extLst>
                  <a:ext uri="{FF2B5EF4-FFF2-40B4-BE49-F238E27FC236}">
                    <a16:creationId xmlns:a16="http://schemas.microsoft.com/office/drawing/2014/main" id="{F4956538-A6FC-CB48-BFAF-7B5DD279F30E}"/>
                  </a:ext>
                </a:extLst>
              </p:cNvPr>
              <p:cNvSpPr txBox="1"/>
              <p:nvPr/>
            </p:nvSpPr>
            <p:spPr>
              <a:xfrm>
                <a:off x="3733800" y="5257800"/>
                <a:ext cx="1295401" cy="492443"/>
              </a:xfrm>
              <a:prstGeom prst="rect">
                <a:avLst/>
              </a:prstGeom>
              <a:noFill/>
            </p:spPr>
            <p:txBody>
              <a:bodyPr wrap="square" rtlCol="0">
                <a:spAutoFit/>
              </a:bodyPr>
              <a:lstStyle/>
              <a:p>
                <a:r>
                  <a:rPr lang="en-US" b="1" dirty="0"/>
                  <a:t>model</a:t>
                </a:r>
              </a:p>
            </p:txBody>
          </p:sp>
          <p:grpSp>
            <p:nvGrpSpPr>
              <p:cNvPr id="44" name="Group 43">
                <a:extLst>
                  <a:ext uri="{FF2B5EF4-FFF2-40B4-BE49-F238E27FC236}">
                    <a16:creationId xmlns:a16="http://schemas.microsoft.com/office/drawing/2014/main" id="{D5EE71D3-5361-2049-81DE-1EB96A00B4D6}"/>
                  </a:ext>
                </a:extLst>
              </p:cNvPr>
              <p:cNvGrpSpPr/>
              <p:nvPr/>
            </p:nvGrpSpPr>
            <p:grpSpPr>
              <a:xfrm>
                <a:off x="834275" y="4800600"/>
                <a:ext cx="10595725" cy="1981200"/>
                <a:chOff x="834275" y="4800600"/>
                <a:chExt cx="10595725" cy="1981200"/>
              </a:xfrm>
            </p:grpSpPr>
            <p:grpSp>
              <p:nvGrpSpPr>
                <p:cNvPr id="46" name="Group 45">
                  <a:extLst>
                    <a:ext uri="{FF2B5EF4-FFF2-40B4-BE49-F238E27FC236}">
                      <a16:creationId xmlns:a16="http://schemas.microsoft.com/office/drawing/2014/main" id="{1D06F536-3A01-814C-A3CB-F3F896ECFEEB}"/>
                    </a:ext>
                  </a:extLst>
                </p:cNvPr>
                <p:cNvGrpSpPr/>
                <p:nvPr/>
              </p:nvGrpSpPr>
              <p:grpSpPr>
                <a:xfrm>
                  <a:off x="834275" y="5120948"/>
                  <a:ext cx="2450632" cy="1411231"/>
                  <a:chOff x="946384" y="5120948"/>
                  <a:chExt cx="2450632" cy="1411231"/>
                </a:xfrm>
              </p:grpSpPr>
              <p:sp>
                <p:nvSpPr>
                  <p:cNvPr id="71" name="Rectangle 70">
                    <a:extLst>
                      <a:ext uri="{FF2B5EF4-FFF2-40B4-BE49-F238E27FC236}">
                        <a16:creationId xmlns:a16="http://schemas.microsoft.com/office/drawing/2014/main" id="{DFFD2862-DEE1-6647-B52D-B42CE6EF5A9C}"/>
                      </a:ext>
                    </a:extLst>
                  </p:cNvPr>
                  <p:cNvSpPr/>
                  <p:nvPr/>
                </p:nvSpPr>
                <p:spPr>
                  <a:xfrm>
                    <a:off x="990600" y="5120948"/>
                    <a:ext cx="2406416" cy="13560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72" name="Rectangle 71">
                    <a:extLst>
                      <a:ext uri="{FF2B5EF4-FFF2-40B4-BE49-F238E27FC236}">
                        <a16:creationId xmlns:a16="http://schemas.microsoft.com/office/drawing/2014/main" id="{9060AC93-0191-9946-AEF5-11FBED30B7CA}"/>
                      </a:ext>
                    </a:extLst>
                  </p:cNvPr>
                  <p:cNvSpPr/>
                  <p:nvPr/>
                </p:nvSpPr>
                <p:spPr>
                  <a:xfrm>
                    <a:off x="946384" y="5176127"/>
                    <a:ext cx="2406416" cy="13560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73" name="Picture 72">
                    <a:extLst>
                      <a:ext uri="{FF2B5EF4-FFF2-40B4-BE49-F238E27FC236}">
                        <a16:creationId xmlns:a16="http://schemas.microsoft.com/office/drawing/2014/main" id="{76CABFD0-C7CB-FE4A-A02C-7F53233A3F76}"/>
                      </a:ext>
                    </a:extLst>
                  </p:cNvPr>
                  <p:cNvPicPr>
                    <a:picLocks noChangeAspect="1"/>
                  </p:cNvPicPr>
                  <p:nvPr/>
                </p:nvPicPr>
                <p:blipFill>
                  <a:blip r:embed="rId3"/>
                  <a:stretch>
                    <a:fillRect/>
                  </a:stretch>
                </p:blipFill>
                <p:spPr>
                  <a:xfrm>
                    <a:off x="986218" y="5160579"/>
                    <a:ext cx="2402491" cy="131642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pic>
            </p:grpSp>
            <p:cxnSp>
              <p:nvCxnSpPr>
                <p:cNvPr id="47" name="Straight Arrow Connector 46">
                  <a:extLst>
                    <a:ext uri="{FF2B5EF4-FFF2-40B4-BE49-F238E27FC236}">
                      <a16:creationId xmlns:a16="http://schemas.microsoft.com/office/drawing/2014/main" id="{42DCE49F-7B2A-314B-BB9E-066E773FC31C}"/>
                    </a:ext>
                  </a:extLst>
                </p:cNvPr>
                <p:cNvCxnSpPr>
                  <a:cxnSpLocks/>
                </p:cNvCxnSpPr>
                <p:nvPr/>
              </p:nvCxnSpPr>
              <p:spPr>
                <a:xfrm>
                  <a:off x="3657600" y="5257800"/>
                  <a:ext cx="4953000" cy="0"/>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4ABFE8B0-7FE1-1F4D-B19D-FBE48D563104}"/>
                    </a:ext>
                  </a:extLst>
                </p:cNvPr>
                <p:cNvGrpSpPr/>
                <p:nvPr/>
              </p:nvGrpSpPr>
              <p:grpSpPr>
                <a:xfrm>
                  <a:off x="4724400" y="5029200"/>
                  <a:ext cx="2971800" cy="1752600"/>
                  <a:chOff x="4775038" y="2133600"/>
                  <a:chExt cx="2971800" cy="1752600"/>
                </a:xfrm>
              </p:grpSpPr>
              <p:sp>
                <p:nvSpPr>
                  <p:cNvPr id="51" name="Oval 50">
                    <a:extLst>
                      <a:ext uri="{FF2B5EF4-FFF2-40B4-BE49-F238E27FC236}">
                        <a16:creationId xmlns:a16="http://schemas.microsoft.com/office/drawing/2014/main" id="{B47B8CD7-E6D3-5641-A9A1-146BB6B0A4AE}"/>
                      </a:ext>
                    </a:extLst>
                  </p:cNvPr>
                  <p:cNvSpPr/>
                  <p:nvPr/>
                </p:nvSpPr>
                <p:spPr>
                  <a:xfrm>
                    <a:off x="4797382" y="2133600"/>
                    <a:ext cx="457200" cy="45720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2" name="Oval 51">
                    <a:extLst>
                      <a:ext uri="{FF2B5EF4-FFF2-40B4-BE49-F238E27FC236}">
                        <a16:creationId xmlns:a16="http://schemas.microsoft.com/office/drawing/2014/main" id="{07715916-1960-F640-8E26-926A8ECB450B}"/>
                      </a:ext>
                    </a:extLst>
                  </p:cNvPr>
                  <p:cNvSpPr/>
                  <p:nvPr/>
                </p:nvSpPr>
                <p:spPr>
                  <a:xfrm>
                    <a:off x="4797382" y="2810437"/>
                    <a:ext cx="457200" cy="45720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3" name="Oval 52">
                    <a:extLst>
                      <a:ext uri="{FF2B5EF4-FFF2-40B4-BE49-F238E27FC236}">
                        <a16:creationId xmlns:a16="http://schemas.microsoft.com/office/drawing/2014/main" id="{1446C593-B2B6-164C-8832-2A73ACEEFEB5}"/>
                      </a:ext>
                    </a:extLst>
                  </p:cNvPr>
                  <p:cNvSpPr/>
                  <p:nvPr/>
                </p:nvSpPr>
                <p:spPr>
                  <a:xfrm>
                    <a:off x="6060219" y="2353237"/>
                    <a:ext cx="457200" cy="457200"/>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4" name="Oval 53">
                    <a:extLst>
                      <a:ext uri="{FF2B5EF4-FFF2-40B4-BE49-F238E27FC236}">
                        <a16:creationId xmlns:a16="http://schemas.microsoft.com/office/drawing/2014/main" id="{32C0AB05-3C80-8D43-8301-E6EC26F11F13}"/>
                      </a:ext>
                    </a:extLst>
                  </p:cNvPr>
                  <p:cNvSpPr/>
                  <p:nvPr/>
                </p:nvSpPr>
                <p:spPr>
                  <a:xfrm>
                    <a:off x="4775038" y="3429000"/>
                    <a:ext cx="457200" cy="45720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5" name="Oval 54">
                    <a:extLst>
                      <a:ext uri="{FF2B5EF4-FFF2-40B4-BE49-F238E27FC236}">
                        <a16:creationId xmlns:a16="http://schemas.microsoft.com/office/drawing/2014/main" id="{2C2EFFEF-71B8-4448-A465-22615101D0B1}"/>
                      </a:ext>
                    </a:extLst>
                  </p:cNvPr>
                  <p:cNvSpPr/>
                  <p:nvPr/>
                </p:nvSpPr>
                <p:spPr>
                  <a:xfrm>
                    <a:off x="6086554" y="2971800"/>
                    <a:ext cx="457200" cy="457200"/>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6" name="Oval 55">
                    <a:extLst>
                      <a:ext uri="{FF2B5EF4-FFF2-40B4-BE49-F238E27FC236}">
                        <a16:creationId xmlns:a16="http://schemas.microsoft.com/office/drawing/2014/main" id="{33D54932-30D3-964E-BFF0-2EBED23239AA}"/>
                      </a:ext>
                    </a:extLst>
                  </p:cNvPr>
                  <p:cNvSpPr/>
                  <p:nvPr/>
                </p:nvSpPr>
                <p:spPr>
                  <a:xfrm>
                    <a:off x="7260805" y="2133600"/>
                    <a:ext cx="457200" cy="457200"/>
                  </a:xfrm>
                  <a:prstGeom prst="ellipse">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7" name="Oval 56">
                    <a:extLst>
                      <a:ext uri="{FF2B5EF4-FFF2-40B4-BE49-F238E27FC236}">
                        <a16:creationId xmlns:a16="http://schemas.microsoft.com/office/drawing/2014/main" id="{AA13B3DF-E60D-EC44-A9BF-65A6306668E0}"/>
                      </a:ext>
                    </a:extLst>
                  </p:cNvPr>
                  <p:cNvSpPr/>
                  <p:nvPr/>
                </p:nvSpPr>
                <p:spPr>
                  <a:xfrm>
                    <a:off x="7277247" y="2833762"/>
                    <a:ext cx="457200" cy="457200"/>
                  </a:xfrm>
                  <a:prstGeom prst="ellipse">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8" name="Oval 57">
                    <a:extLst>
                      <a:ext uri="{FF2B5EF4-FFF2-40B4-BE49-F238E27FC236}">
                        <a16:creationId xmlns:a16="http://schemas.microsoft.com/office/drawing/2014/main" id="{73D05636-FD15-C041-B2CC-A0339E50D559}"/>
                      </a:ext>
                    </a:extLst>
                  </p:cNvPr>
                  <p:cNvSpPr/>
                  <p:nvPr/>
                </p:nvSpPr>
                <p:spPr>
                  <a:xfrm>
                    <a:off x="7289638" y="3429000"/>
                    <a:ext cx="457200" cy="457200"/>
                  </a:xfrm>
                  <a:prstGeom prst="ellipse">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59" name="Straight Arrow Connector 58">
                    <a:extLst>
                      <a:ext uri="{FF2B5EF4-FFF2-40B4-BE49-F238E27FC236}">
                        <a16:creationId xmlns:a16="http://schemas.microsoft.com/office/drawing/2014/main" id="{1D7B5CBF-94E2-984C-9232-D3252F8DF5C4}"/>
                      </a:ext>
                    </a:extLst>
                  </p:cNvPr>
                  <p:cNvCxnSpPr>
                    <a:cxnSpLocks/>
                    <a:stCxn id="52" idx="6"/>
                    <a:endCxn id="53" idx="2"/>
                  </p:cNvCxnSpPr>
                  <p:nvPr/>
                </p:nvCxnSpPr>
                <p:spPr>
                  <a:xfrm flipV="1">
                    <a:off x="5254582" y="2581837"/>
                    <a:ext cx="805637" cy="4572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6C4BBE3-6961-5C4F-866D-C4E05A4E00C3}"/>
                      </a:ext>
                    </a:extLst>
                  </p:cNvPr>
                  <p:cNvCxnSpPr>
                    <a:cxnSpLocks/>
                    <a:stCxn id="51" idx="6"/>
                    <a:endCxn id="53" idx="2"/>
                  </p:cNvCxnSpPr>
                  <p:nvPr/>
                </p:nvCxnSpPr>
                <p:spPr>
                  <a:xfrm>
                    <a:off x="5254582" y="2362200"/>
                    <a:ext cx="805637" cy="2196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2175FDF-AF70-B840-872B-2B66FB31CCEB}"/>
                      </a:ext>
                    </a:extLst>
                  </p:cNvPr>
                  <p:cNvCxnSpPr>
                    <a:cxnSpLocks/>
                    <a:stCxn id="54" idx="7"/>
                    <a:endCxn id="53" idx="2"/>
                  </p:cNvCxnSpPr>
                  <p:nvPr/>
                </p:nvCxnSpPr>
                <p:spPr>
                  <a:xfrm flipV="1">
                    <a:off x="5165283" y="2581837"/>
                    <a:ext cx="894936" cy="9141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82C166E-7BD3-D146-BA8A-90CEC3D6886C}"/>
                      </a:ext>
                    </a:extLst>
                  </p:cNvPr>
                  <p:cNvCxnSpPr>
                    <a:cxnSpLocks/>
                    <a:stCxn id="54" idx="6"/>
                    <a:endCxn id="55" idx="2"/>
                  </p:cNvCxnSpPr>
                  <p:nvPr/>
                </p:nvCxnSpPr>
                <p:spPr>
                  <a:xfrm flipV="1">
                    <a:off x="5232238" y="3200400"/>
                    <a:ext cx="854316" cy="4572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348B881-9EAB-F140-B592-FC788F585777}"/>
                      </a:ext>
                    </a:extLst>
                  </p:cNvPr>
                  <p:cNvCxnSpPr>
                    <a:cxnSpLocks/>
                    <a:stCxn id="55" idx="6"/>
                    <a:endCxn id="57" idx="2"/>
                  </p:cNvCxnSpPr>
                  <p:nvPr/>
                </p:nvCxnSpPr>
                <p:spPr>
                  <a:xfrm flipV="1">
                    <a:off x="6543754" y="3062362"/>
                    <a:ext cx="733493" cy="1380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B588011-B5B4-394E-96E1-0CD96E741048}"/>
                      </a:ext>
                    </a:extLst>
                  </p:cNvPr>
                  <p:cNvCxnSpPr>
                    <a:cxnSpLocks/>
                    <a:endCxn id="56" idx="2"/>
                  </p:cNvCxnSpPr>
                  <p:nvPr/>
                </p:nvCxnSpPr>
                <p:spPr>
                  <a:xfrm flipV="1">
                    <a:off x="6479488" y="2362200"/>
                    <a:ext cx="781317" cy="1263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FBDCDA5-E6E6-0748-A0A0-EF2426146C81}"/>
                      </a:ext>
                    </a:extLst>
                  </p:cNvPr>
                  <p:cNvCxnSpPr>
                    <a:cxnSpLocks/>
                    <a:stCxn id="55" idx="6"/>
                    <a:endCxn id="58" idx="2"/>
                  </p:cNvCxnSpPr>
                  <p:nvPr/>
                </p:nvCxnSpPr>
                <p:spPr>
                  <a:xfrm>
                    <a:off x="6543754" y="3200400"/>
                    <a:ext cx="745884" cy="4572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5DB90DE-D67F-F94C-B115-29B390CC973C}"/>
                      </a:ext>
                    </a:extLst>
                  </p:cNvPr>
                  <p:cNvCxnSpPr>
                    <a:cxnSpLocks/>
                    <a:stCxn id="55" idx="6"/>
                    <a:endCxn id="56" idx="2"/>
                  </p:cNvCxnSpPr>
                  <p:nvPr/>
                </p:nvCxnSpPr>
                <p:spPr>
                  <a:xfrm flipV="1">
                    <a:off x="6543754" y="2362200"/>
                    <a:ext cx="717051" cy="8382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A06F700-1FF1-C547-8CEC-E7217A84DB77}"/>
                      </a:ext>
                    </a:extLst>
                  </p:cNvPr>
                  <p:cNvCxnSpPr>
                    <a:cxnSpLocks/>
                    <a:stCxn id="53" idx="6"/>
                    <a:endCxn id="57" idx="2"/>
                  </p:cNvCxnSpPr>
                  <p:nvPr/>
                </p:nvCxnSpPr>
                <p:spPr>
                  <a:xfrm>
                    <a:off x="6517419" y="2581837"/>
                    <a:ext cx="759828" cy="4805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9A2962B-8170-4E40-BAF8-A49BD21FCAA1}"/>
                      </a:ext>
                    </a:extLst>
                  </p:cNvPr>
                  <p:cNvCxnSpPr>
                    <a:cxnSpLocks/>
                    <a:stCxn id="52" idx="6"/>
                    <a:endCxn id="55" idx="2"/>
                  </p:cNvCxnSpPr>
                  <p:nvPr/>
                </p:nvCxnSpPr>
                <p:spPr>
                  <a:xfrm>
                    <a:off x="5254582" y="3039037"/>
                    <a:ext cx="831972" cy="1613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D20D558-1F21-314F-8CB0-9EE665137DCF}"/>
                      </a:ext>
                    </a:extLst>
                  </p:cNvPr>
                  <p:cNvCxnSpPr>
                    <a:cxnSpLocks/>
                    <a:stCxn id="51" idx="5"/>
                    <a:endCxn id="55" idx="2"/>
                  </p:cNvCxnSpPr>
                  <p:nvPr/>
                </p:nvCxnSpPr>
                <p:spPr>
                  <a:xfrm>
                    <a:off x="5187627" y="2523845"/>
                    <a:ext cx="898927" cy="67655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7DF9D1A-6FDE-A747-AEC8-033D628D5914}"/>
                      </a:ext>
                    </a:extLst>
                  </p:cNvPr>
                  <p:cNvCxnSpPr>
                    <a:cxnSpLocks/>
                    <a:stCxn id="53" idx="6"/>
                    <a:endCxn id="58" idx="2"/>
                  </p:cNvCxnSpPr>
                  <p:nvPr/>
                </p:nvCxnSpPr>
                <p:spPr>
                  <a:xfrm>
                    <a:off x="6517419" y="2581837"/>
                    <a:ext cx="772219" cy="10757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0DBE45E3-C693-0947-8291-684C34F1F415}"/>
                    </a:ext>
                  </a:extLst>
                </p:cNvPr>
                <p:cNvSpPr txBox="1"/>
                <p:nvPr/>
              </p:nvSpPr>
              <p:spPr>
                <a:xfrm>
                  <a:off x="5486401" y="4800600"/>
                  <a:ext cx="1487226" cy="492443"/>
                </a:xfrm>
                <a:prstGeom prst="rect">
                  <a:avLst/>
                </a:prstGeom>
                <a:noFill/>
              </p:spPr>
              <p:txBody>
                <a:bodyPr wrap="square" rtlCol="0">
                  <a:spAutoFit/>
                </a:bodyPr>
                <a:lstStyle/>
                <a:p>
                  <a:r>
                    <a:rPr lang="en-US" b="1" dirty="0"/>
                    <a:t>forward</a:t>
                  </a:r>
                </a:p>
              </p:txBody>
            </p:sp>
            <p:sp>
              <p:nvSpPr>
                <p:cNvPr id="50" name="Rectangle 49">
                  <a:extLst>
                    <a:ext uri="{FF2B5EF4-FFF2-40B4-BE49-F238E27FC236}">
                      <a16:creationId xmlns:a16="http://schemas.microsoft.com/office/drawing/2014/main" id="{F8C7BBDA-9ADF-7E47-B6C1-16AEA907C856}"/>
                    </a:ext>
                  </a:extLst>
                </p:cNvPr>
                <p:cNvSpPr/>
                <p:nvPr/>
              </p:nvSpPr>
              <p:spPr>
                <a:xfrm>
                  <a:off x="9023584" y="5105400"/>
                  <a:ext cx="2406416" cy="13560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1" b="1" dirty="0">
                      <a:solidFill>
                        <a:schemeClr val="tx2"/>
                      </a:solidFill>
                    </a:rPr>
                    <a:t>dog</a:t>
                  </a:r>
                </a:p>
              </p:txBody>
            </p:sp>
          </p:grpSp>
        </p:grpSp>
        <p:pic>
          <p:nvPicPr>
            <p:cNvPr id="35" name="Picture 34">
              <a:extLst>
                <a:ext uri="{FF2B5EF4-FFF2-40B4-BE49-F238E27FC236}">
                  <a16:creationId xmlns:a16="http://schemas.microsoft.com/office/drawing/2014/main" id="{9BC81BB6-6848-B149-9D8E-12FCBB942C16}"/>
                </a:ext>
              </a:extLst>
            </p:cNvPr>
            <p:cNvPicPr>
              <a:picLocks noChangeAspect="1"/>
            </p:cNvPicPr>
            <p:nvPr/>
          </p:nvPicPr>
          <p:blipFill>
            <a:blip r:embed="rId4"/>
            <a:stretch>
              <a:fillRect/>
            </a:stretch>
          </p:blipFill>
          <p:spPr>
            <a:xfrm>
              <a:off x="1066800" y="1828800"/>
              <a:ext cx="2438400" cy="12954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tx2"/>
              </a:solidFill>
            </a:ln>
          </p:spPr>
        </p:pic>
      </p:grpSp>
    </p:spTree>
    <p:extLst>
      <p:ext uri="{BB962C8B-B14F-4D97-AF65-F5344CB8AC3E}">
        <p14:creationId xmlns:p14="http://schemas.microsoft.com/office/powerpoint/2010/main" val="275815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4" fill="hold" grpId="0"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 calcmode="lin" valueType="num">
                                      <p:cBhvr additive="base">
                                        <p:cTn id="2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 calcmode="lin" valueType="num">
                                      <p:cBhvr additive="base">
                                        <p:cTn id="32"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334F3-3899-3C4E-9CB4-9364043EA740}"/>
              </a:ext>
            </a:extLst>
          </p:cNvPr>
          <p:cNvSpPr>
            <a:spLocks noGrp="1"/>
          </p:cNvSpPr>
          <p:nvPr>
            <p:ph type="title"/>
          </p:nvPr>
        </p:nvSpPr>
        <p:spPr/>
        <p:txBody>
          <a:bodyPr/>
          <a:lstStyle/>
          <a:p>
            <a:r>
              <a:rPr lang="en-US" dirty="0"/>
              <a:t>Types of Learning</a:t>
            </a:r>
          </a:p>
        </p:txBody>
      </p:sp>
      <p:sp>
        <p:nvSpPr>
          <p:cNvPr id="3" name="Content Placeholder 2">
            <a:extLst>
              <a:ext uri="{FF2B5EF4-FFF2-40B4-BE49-F238E27FC236}">
                <a16:creationId xmlns:a16="http://schemas.microsoft.com/office/drawing/2014/main" id="{3B49EAA6-2C6C-C84C-BCBB-81897F359BCA}"/>
              </a:ext>
            </a:extLst>
          </p:cNvPr>
          <p:cNvSpPr>
            <a:spLocks noGrp="1"/>
          </p:cNvSpPr>
          <p:nvPr>
            <p:ph idx="1"/>
          </p:nvPr>
        </p:nvSpPr>
        <p:spPr>
          <a:xfrm>
            <a:off x="609601" y="1064419"/>
            <a:ext cx="7886700" cy="3259931"/>
          </a:xfrm>
        </p:spPr>
        <p:txBody>
          <a:bodyPr>
            <a:normAutofit fontScale="70000" lnSpcReduction="20000"/>
          </a:bodyPr>
          <a:lstStyle/>
          <a:p>
            <a:pPr>
              <a:lnSpc>
                <a:spcPct val="160000"/>
              </a:lnSpc>
            </a:pPr>
            <a:r>
              <a:rPr lang="en-US" b="1" dirty="0"/>
              <a:t>Supervised Learning </a:t>
            </a:r>
            <a:r>
              <a:rPr lang="mr-IN" dirty="0"/>
              <a:t>–</a:t>
            </a:r>
            <a:r>
              <a:rPr lang="en-US" dirty="0"/>
              <a:t> Uses labeled training data to associate input data to output.</a:t>
            </a:r>
          </a:p>
          <a:p>
            <a:pPr lvl="1">
              <a:lnSpc>
                <a:spcPct val="160000"/>
              </a:lnSpc>
            </a:pPr>
            <a:r>
              <a:rPr lang="en-US" dirty="0"/>
              <a:t>Classification: Output is discrete categories</a:t>
            </a:r>
          </a:p>
          <a:p>
            <a:pPr lvl="1">
              <a:lnSpc>
                <a:spcPct val="160000"/>
              </a:lnSpc>
            </a:pPr>
            <a:r>
              <a:rPr lang="en-US" dirty="0"/>
              <a:t>Regression: Output is a continuous value</a:t>
            </a:r>
          </a:p>
          <a:p>
            <a:pPr marL="0" indent="0">
              <a:buNone/>
            </a:pPr>
            <a:r>
              <a:rPr lang="en-US" sz="1651" dirty="0"/>
              <a:t>Example: Image classification, Speech Recognition, Machine translation</a:t>
            </a:r>
          </a:p>
          <a:p>
            <a:pPr lvl="1"/>
            <a:endParaRPr lang="en-US" dirty="0"/>
          </a:p>
          <a:p>
            <a:r>
              <a:rPr lang="en-US" sz="1800" b="1" dirty="0"/>
              <a:t>Unsupervised Learning - </a:t>
            </a:r>
            <a:r>
              <a:rPr lang="en-US" sz="1800" dirty="0"/>
              <a:t>Learns patterns from Unlabeled data.</a:t>
            </a:r>
            <a:endParaRPr lang="en-US" sz="1800" b="1" dirty="0"/>
          </a:p>
          <a:p>
            <a:pPr marL="0" indent="0">
              <a:buNone/>
            </a:pPr>
            <a:r>
              <a:rPr lang="en-US" sz="1651" dirty="0"/>
              <a:t>Example: Clustering, Association discovery.</a:t>
            </a:r>
          </a:p>
          <a:p>
            <a:pPr marL="0" indent="0">
              <a:buNone/>
            </a:pPr>
            <a:endParaRPr lang="en-US" sz="1800" dirty="0"/>
          </a:p>
          <a:p>
            <a:r>
              <a:rPr lang="en-US" sz="1800" b="1" dirty="0"/>
              <a:t>Active Learning</a:t>
            </a:r>
            <a:r>
              <a:rPr lang="en-US" sz="1800" dirty="0"/>
              <a:t> – Semi-supervised, human in the middle..</a:t>
            </a:r>
          </a:p>
          <a:p>
            <a:pPr marL="0" indent="0">
              <a:buNone/>
            </a:pPr>
            <a:endParaRPr lang="en-US" dirty="0"/>
          </a:p>
          <a:p>
            <a:r>
              <a:rPr lang="en-US" sz="1800" b="1" dirty="0"/>
              <a:t>Reinforcement Learning </a:t>
            </a:r>
            <a:r>
              <a:rPr lang="en-US" sz="1800" dirty="0"/>
              <a:t>– learn from environment, using rewards and feedback.</a:t>
            </a:r>
          </a:p>
        </p:txBody>
      </p:sp>
      <p:pic>
        <p:nvPicPr>
          <p:cNvPr id="5" name="Picture 4">
            <a:extLst>
              <a:ext uri="{FF2B5EF4-FFF2-40B4-BE49-F238E27FC236}">
                <a16:creationId xmlns:a16="http://schemas.microsoft.com/office/drawing/2014/main" id="{FAC6653D-9CD7-C443-839D-446664328B69}"/>
              </a:ext>
            </a:extLst>
          </p:cNvPr>
          <p:cNvPicPr>
            <a:picLocks noChangeAspect="1"/>
          </p:cNvPicPr>
          <p:nvPr/>
        </p:nvPicPr>
        <p:blipFill>
          <a:blip r:embed="rId3"/>
          <a:stretch>
            <a:fillRect/>
          </a:stretch>
        </p:blipFill>
        <p:spPr>
          <a:xfrm>
            <a:off x="6047865" y="3314704"/>
            <a:ext cx="3105540" cy="1705415"/>
          </a:xfrm>
          <a:prstGeom prst="rect">
            <a:avLst/>
          </a:prstGeom>
        </p:spPr>
      </p:pic>
    </p:spTree>
    <p:extLst>
      <p:ext uri="{BB962C8B-B14F-4D97-AF65-F5344CB8AC3E}">
        <p14:creationId xmlns:p14="http://schemas.microsoft.com/office/powerpoint/2010/main" val="218582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FEC3A-4510-EE43-AAA4-4E5A8B1E216D}"/>
              </a:ext>
            </a:extLst>
          </p:cNvPr>
          <p:cNvSpPr>
            <a:spLocks noGrp="1"/>
          </p:cNvSpPr>
          <p:nvPr>
            <p:ph type="title"/>
          </p:nvPr>
        </p:nvSpPr>
        <p:spPr/>
        <p:txBody>
          <a:bodyPr/>
          <a:lstStyle/>
          <a:p>
            <a:r>
              <a:rPr lang="en-US" dirty="0"/>
              <a:t>Steps in Training</a:t>
            </a:r>
          </a:p>
        </p:txBody>
      </p:sp>
      <p:sp>
        <p:nvSpPr>
          <p:cNvPr id="6" name="Rectangle 5">
            <a:extLst>
              <a:ext uri="{FF2B5EF4-FFF2-40B4-BE49-F238E27FC236}">
                <a16:creationId xmlns:a16="http://schemas.microsoft.com/office/drawing/2014/main" id="{4AC3B604-10F2-BE44-A5D8-D44F2BC3D306}"/>
              </a:ext>
            </a:extLst>
          </p:cNvPr>
          <p:cNvSpPr/>
          <p:nvPr/>
        </p:nvSpPr>
        <p:spPr>
          <a:xfrm>
            <a:off x="400050" y="1905001"/>
            <a:ext cx="1078979"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pre-process</a:t>
            </a:r>
          </a:p>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data</a:t>
            </a:r>
          </a:p>
        </p:txBody>
      </p:sp>
      <p:sp>
        <p:nvSpPr>
          <p:cNvPr id="7" name="Rectangle 6">
            <a:extLst>
              <a:ext uri="{FF2B5EF4-FFF2-40B4-BE49-F238E27FC236}">
                <a16:creationId xmlns:a16="http://schemas.microsoft.com/office/drawing/2014/main" id="{55B49AA0-112E-5949-B173-DB4C9D3F4BB1}"/>
              </a:ext>
            </a:extLst>
          </p:cNvPr>
          <p:cNvSpPr/>
          <p:nvPr/>
        </p:nvSpPr>
        <p:spPr>
          <a:xfrm>
            <a:off x="1721374" y="1905001"/>
            <a:ext cx="1078979"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define</a:t>
            </a:r>
          </a:p>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neural network</a:t>
            </a:r>
          </a:p>
        </p:txBody>
      </p:sp>
      <p:sp>
        <p:nvSpPr>
          <p:cNvPr id="8" name="Rectangle 7">
            <a:extLst>
              <a:ext uri="{FF2B5EF4-FFF2-40B4-BE49-F238E27FC236}">
                <a16:creationId xmlns:a16="http://schemas.microsoft.com/office/drawing/2014/main" id="{C1C87F48-7A12-3E46-A97E-04E7EE002B57}"/>
              </a:ext>
            </a:extLst>
          </p:cNvPr>
          <p:cNvSpPr/>
          <p:nvPr/>
        </p:nvSpPr>
        <p:spPr>
          <a:xfrm>
            <a:off x="3028951" y="1905001"/>
            <a:ext cx="1143000"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define</a:t>
            </a:r>
          </a:p>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loss function</a:t>
            </a:r>
          </a:p>
          <a:p>
            <a:pPr algn="ctr"/>
            <a:endPar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9" name="Straight Arrow Connector 8">
            <a:extLst>
              <a:ext uri="{FF2B5EF4-FFF2-40B4-BE49-F238E27FC236}">
                <a16:creationId xmlns:a16="http://schemas.microsoft.com/office/drawing/2014/main" id="{EB49DD30-4937-964E-9CB3-93A92C5523D8}"/>
              </a:ext>
            </a:extLst>
          </p:cNvPr>
          <p:cNvCxnSpPr>
            <a:cxnSpLocks/>
            <a:stCxn id="6" idx="3"/>
            <a:endCxn id="7" idx="1"/>
          </p:cNvCxnSpPr>
          <p:nvPr/>
        </p:nvCxnSpPr>
        <p:spPr>
          <a:xfrm>
            <a:off x="1479030" y="2266950"/>
            <a:ext cx="242345"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8E9A0B7B-B502-A141-9E34-688C4E87F1D6}"/>
              </a:ext>
            </a:extLst>
          </p:cNvPr>
          <p:cNvSpPr/>
          <p:nvPr/>
        </p:nvSpPr>
        <p:spPr>
          <a:xfrm>
            <a:off x="4400551" y="1905001"/>
            <a:ext cx="1143000"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feed a batch of data</a:t>
            </a:r>
          </a:p>
        </p:txBody>
      </p:sp>
      <p:cxnSp>
        <p:nvCxnSpPr>
          <p:cNvPr id="11" name="Straight Arrow Connector 10">
            <a:extLst>
              <a:ext uri="{FF2B5EF4-FFF2-40B4-BE49-F238E27FC236}">
                <a16:creationId xmlns:a16="http://schemas.microsoft.com/office/drawing/2014/main" id="{D099C8EA-2C12-874D-B400-08A504653587}"/>
              </a:ext>
            </a:extLst>
          </p:cNvPr>
          <p:cNvCxnSpPr>
            <a:cxnSpLocks/>
          </p:cNvCxnSpPr>
          <p:nvPr/>
        </p:nvCxnSpPr>
        <p:spPr>
          <a:xfrm>
            <a:off x="2800353" y="2286001"/>
            <a:ext cx="242345"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49E102FF-1EC7-C940-9493-D7B5D0D8ABC0}"/>
              </a:ext>
            </a:extLst>
          </p:cNvPr>
          <p:cNvCxnSpPr>
            <a:cxnSpLocks/>
          </p:cNvCxnSpPr>
          <p:nvPr/>
        </p:nvCxnSpPr>
        <p:spPr>
          <a:xfrm>
            <a:off x="5529807" y="2286001"/>
            <a:ext cx="242345"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sp>
        <p:nvSpPr>
          <p:cNvPr id="13" name="Rectangle 12">
            <a:extLst>
              <a:ext uri="{FF2B5EF4-FFF2-40B4-BE49-F238E27FC236}">
                <a16:creationId xmlns:a16="http://schemas.microsoft.com/office/drawing/2014/main" id="{DC4D3B03-D07E-8F41-B482-D587EA98D2BC}"/>
              </a:ext>
            </a:extLst>
          </p:cNvPr>
          <p:cNvSpPr/>
          <p:nvPr/>
        </p:nvSpPr>
        <p:spPr>
          <a:xfrm>
            <a:off x="5772151" y="1905001"/>
            <a:ext cx="1143000"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measure</a:t>
            </a: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 training accuracy and loss</a:t>
            </a:r>
          </a:p>
        </p:txBody>
      </p:sp>
      <p:grpSp>
        <p:nvGrpSpPr>
          <p:cNvPr id="47" name="Group 46">
            <a:extLst>
              <a:ext uri="{FF2B5EF4-FFF2-40B4-BE49-F238E27FC236}">
                <a16:creationId xmlns:a16="http://schemas.microsoft.com/office/drawing/2014/main" id="{887157C0-E972-794B-B885-0D99A11A3FAF}"/>
              </a:ext>
            </a:extLst>
          </p:cNvPr>
          <p:cNvGrpSpPr/>
          <p:nvPr/>
        </p:nvGrpSpPr>
        <p:grpSpPr>
          <a:xfrm>
            <a:off x="6915151" y="1905001"/>
            <a:ext cx="1371600" cy="723900"/>
            <a:chOff x="8991600" y="2540000"/>
            <a:chExt cx="1828800" cy="965200"/>
          </a:xfrm>
        </p:grpSpPr>
        <p:cxnSp>
          <p:nvCxnSpPr>
            <p:cNvPr id="14" name="Straight Arrow Connector 13">
              <a:extLst>
                <a:ext uri="{FF2B5EF4-FFF2-40B4-BE49-F238E27FC236}">
                  <a16:creationId xmlns:a16="http://schemas.microsoft.com/office/drawing/2014/main" id="{281BB9CE-1D6B-024D-920D-25D2050FAD9D}"/>
                </a:ext>
              </a:extLst>
            </p:cNvPr>
            <p:cNvCxnSpPr>
              <a:cxnSpLocks/>
            </p:cNvCxnSpPr>
            <p:nvPr/>
          </p:nvCxnSpPr>
          <p:spPr>
            <a:xfrm>
              <a:off x="8991600" y="3048000"/>
              <a:ext cx="323126"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sp>
          <p:nvSpPr>
            <p:cNvPr id="15" name="Rectangle 14">
              <a:extLst>
                <a:ext uri="{FF2B5EF4-FFF2-40B4-BE49-F238E27FC236}">
                  <a16:creationId xmlns:a16="http://schemas.microsoft.com/office/drawing/2014/main" id="{6571F7B0-3910-1246-A62C-B5552A7626DC}"/>
                </a:ext>
              </a:extLst>
            </p:cNvPr>
            <p:cNvSpPr/>
            <p:nvPr/>
          </p:nvSpPr>
          <p:spPr>
            <a:xfrm>
              <a:off x="9296400" y="2540000"/>
              <a:ext cx="1524000" cy="9652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validate model</a:t>
              </a:r>
            </a:p>
          </p:txBody>
        </p:sp>
      </p:grpSp>
      <p:cxnSp>
        <p:nvCxnSpPr>
          <p:cNvPr id="16" name="Straight Arrow Connector 15">
            <a:extLst>
              <a:ext uri="{FF2B5EF4-FFF2-40B4-BE49-F238E27FC236}">
                <a16:creationId xmlns:a16="http://schemas.microsoft.com/office/drawing/2014/main" id="{92BFB2BA-9FC2-D844-BB0D-D2AEEA8ABD5B}"/>
              </a:ext>
            </a:extLst>
          </p:cNvPr>
          <p:cNvCxnSpPr>
            <a:cxnSpLocks/>
          </p:cNvCxnSpPr>
          <p:nvPr/>
        </p:nvCxnSpPr>
        <p:spPr>
          <a:xfrm>
            <a:off x="4171953" y="2286001"/>
            <a:ext cx="242345"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grpSp>
        <p:nvGrpSpPr>
          <p:cNvPr id="4" name="Group 3">
            <a:extLst>
              <a:ext uri="{FF2B5EF4-FFF2-40B4-BE49-F238E27FC236}">
                <a16:creationId xmlns:a16="http://schemas.microsoft.com/office/drawing/2014/main" id="{DC8ACA7E-7AB1-2940-B6E9-A1743C2CFB0C}"/>
              </a:ext>
            </a:extLst>
          </p:cNvPr>
          <p:cNvGrpSpPr/>
          <p:nvPr/>
        </p:nvGrpSpPr>
        <p:grpSpPr>
          <a:xfrm>
            <a:off x="4229102" y="1428750"/>
            <a:ext cx="4629151" cy="2514600"/>
            <a:chOff x="4229100" y="2228850"/>
            <a:chExt cx="4629150" cy="2514600"/>
          </a:xfrm>
        </p:grpSpPr>
        <p:sp>
          <p:nvSpPr>
            <p:cNvPr id="17" name="Rectangle 16">
              <a:extLst>
                <a:ext uri="{FF2B5EF4-FFF2-40B4-BE49-F238E27FC236}">
                  <a16:creationId xmlns:a16="http://schemas.microsoft.com/office/drawing/2014/main" id="{E08E12E0-B1DF-BA47-AEA9-CC59CB2DC83C}"/>
                </a:ext>
              </a:extLst>
            </p:cNvPr>
            <p:cNvSpPr/>
            <p:nvPr/>
          </p:nvSpPr>
          <p:spPr>
            <a:xfrm>
              <a:off x="4229100" y="2228850"/>
              <a:ext cx="4629150" cy="25146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8" name="Rectangle 17">
              <a:extLst>
                <a:ext uri="{FF2B5EF4-FFF2-40B4-BE49-F238E27FC236}">
                  <a16:creationId xmlns:a16="http://schemas.microsoft.com/office/drawing/2014/main" id="{57379DA2-7932-5942-A0EC-910D67E73CF1}"/>
                </a:ext>
              </a:extLst>
            </p:cNvPr>
            <p:cNvSpPr/>
            <p:nvPr/>
          </p:nvSpPr>
          <p:spPr>
            <a:xfrm>
              <a:off x="4229100" y="4457700"/>
              <a:ext cx="914400" cy="285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1" dirty="0">
                  <a:solidFill>
                    <a:schemeClr val="tx1"/>
                  </a:solidFill>
                </a:rPr>
                <a:t>backprop</a:t>
              </a:r>
            </a:p>
          </p:txBody>
        </p:sp>
        <p:sp>
          <p:nvSpPr>
            <p:cNvPr id="19" name="Rectangle 18">
              <a:extLst>
                <a:ext uri="{FF2B5EF4-FFF2-40B4-BE49-F238E27FC236}">
                  <a16:creationId xmlns:a16="http://schemas.microsoft.com/office/drawing/2014/main" id="{2F6EA792-757E-BA4F-9DB8-B97152050F0D}"/>
                </a:ext>
              </a:extLst>
            </p:cNvPr>
            <p:cNvSpPr/>
            <p:nvPr/>
          </p:nvSpPr>
          <p:spPr>
            <a:xfrm>
              <a:off x="7543800" y="2228850"/>
              <a:ext cx="1314450" cy="285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1" dirty="0">
                  <a:solidFill>
                    <a:schemeClr val="tx1"/>
                  </a:solidFill>
                </a:rPr>
                <a:t>training loop</a:t>
              </a:r>
            </a:p>
          </p:txBody>
        </p:sp>
      </p:grpSp>
      <p:grpSp>
        <p:nvGrpSpPr>
          <p:cNvPr id="42" name="Group 41">
            <a:extLst>
              <a:ext uri="{FF2B5EF4-FFF2-40B4-BE49-F238E27FC236}">
                <a16:creationId xmlns:a16="http://schemas.microsoft.com/office/drawing/2014/main" id="{4135E23F-947B-CD4D-84EB-D6501BE4C52A}"/>
              </a:ext>
            </a:extLst>
          </p:cNvPr>
          <p:cNvGrpSpPr/>
          <p:nvPr/>
        </p:nvGrpSpPr>
        <p:grpSpPr>
          <a:xfrm>
            <a:off x="7143753" y="2266951"/>
            <a:ext cx="1155700" cy="1257300"/>
            <a:chOff x="9296400" y="3022600"/>
            <a:chExt cx="1540933" cy="1676400"/>
          </a:xfrm>
        </p:grpSpPr>
        <p:sp>
          <p:nvSpPr>
            <p:cNvPr id="25" name="Rectangle 24">
              <a:extLst>
                <a:ext uri="{FF2B5EF4-FFF2-40B4-BE49-F238E27FC236}">
                  <a16:creationId xmlns:a16="http://schemas.microsoft.com/office/drawing/2014/main" id="{DB8362D0-F613-604C-B989-55FDD1C57494}"/>
                </a:ext>
              </a:extLst>
            </p:cNvPr>
            <p:cNvSpPr/>
            <p:nvPr/>
          </p:nvSpPr>
          <p:spPr>
            <a:xfrm>
              <a:off x="9296400" y="3733800"/>
              <a:ext cx="1524000" cy="9652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loss &amp;  optimization</a:t>
              </a:r>
            </a:p>
          </p:txBody>
        </p:sp>
        <p:cxnSp>
          <p:nvCxnSpPr>
            <p:cNvPr id="28" name="Elbow Connector 27">
              <a:extLst>
                <a:ext uri="{FF2B5EF4-FFF2-40B4-BE49-F238E27FC236}">
                  <a16:creationId xmlns:a16="http://schemas.microsoft.com/office/drawing/2014/main" id="{3AF57B3D-075C-6745-B241-A4CC81A3FE19}"/>
                </a:ext>
              </a:extLst>
            </p:cNvPr>
            <p:cNvCxnSpPr>
              <a:cxnSpLocks/>
              <a:stCxn id="15" idx="3"/>
              <a:endCxn id="25" idx="3"/>
            </p:cNvCxnSpPr>
            <p:nvPr/>
          </p:nvCxnSpPr>
          <p:spPr>
            <a:xfrm>
              <a:off x="10820400" y="3022600"/>
              <a:ext cx="16933" cy="119380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154A8AE5-8FCE-CA44-99DF-600C709E7D5D}"/>
              </a:ext>
            </a:extLst>
          </p:cNvPr>
          <p:cNvGrpSpPr/>
          <p:nvPr/>
        </p:nvGrpSpPr>
        <p:grpSpPr>
          <a:xfrm>
            <a:off x="5829301" y="2800351"/>
            <a:ext cx="1257300" cy="723900"/>
            <a:chOff x="7543800" y="3733800"/>
            <a:chExt cx="1676400" cy="965200"/>
          </a:xfrm>
        </p:grpSpPr>
        <p:sp>
          <p:nvSpPr>
            <p:cNvPr id="26" name="Rectangle 25">
              <a:extLst>
                <a:ext uri="{FF2B5EF4-FFF2-40B4-BE49-F238E27FC236}">
                  <a16:creationId xmlns:a16="http://schemas.microsoft.com/office/drawing/2014/main" id="{82AF55CA-AFA4-CF40-B65F-5808F404D18C}"/>
                </a:ext>
              </a:extLst>
            </p:cNvPr>
            <p:cNvSpPr/>
            <p:nvPr/>
          </p:nvSpPr>
          <p:spPr>
            <a:xfrm>
              <a:off x="7543800" y="3733800"/>
              <a:ext cx="1524000" cy="9652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find gradients</a:t>
              </a:r>
            </a:p>
          </p:txBody>
        </p:sp>
        <p:cxnSp>
          <p:nvCxnSpPr>
            <p:cNvPr id="33" name="Straight Arrow Connector 32">
              <a:extLst>
                <a:ext uri="{FF2B5EF4-FFF2-40B4-BE49-F238E27FC236}">
                  <a16:creationId xmlns:a16="http://schemas.microsoft.com/office/drawing/2014/main" id="{27C42DDC-A170-0849-B557-636624903DFA}"/>
                </a:ext>
              </a:extLst>
            </p:cNvPr>
            <p:cNvCxnSpPr>
              <a:stCxn id="25" idx="1"/>
              <a:endCxn id="26" idx="3"/>
            </p:cNvCxnSpPr>
            <p:nvPr/>
          </p:nvCxnSpPr>
          <p:spPr>
            <a:xfrm flipH="1">
              <a:off x="9067800" y="4216400"/>
              <a:ext cx="152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653553-FCBA-414F-8D65-A20D7CF61352}"/>
              </a:ext>
            </a:extLst>
          </p:cNvPr>
          <p:cNvGrpSpPr/>
          <p:nvPr/>
        </p:nvGrpSpPr>
        <p:grpSpPr>
          <a:xfrm>
            <a:off x="4419601" y="2628901"/>
            <a:ext cx="1409700" cy="895351"/>
            <a:chOff x="5664200" y="3505200"/>
            <a:chExt cx="1879600" cy="1193800"/>
          </a:xfrm>
        </p:grpSpPr>
        <p:cxnSp>
          <p:nvCxnSpPr>
            <p:cNvPr id="36" name="Straight Arrow Connector 35">
              <a:extLst>
                <a:ext uri="{FF2B5EF4-FFF2-40B4-BE49-F238E27FC236}">
                  <a16:creationId xmlns:a16="http://schemas.microsoft.com/office/drawing/2014/main" id="{9514522D-D569-D34F-B56C-2D31B1ADB52E}"/>
                </a:ext>
              </a:extLst>
            </p:cNvPr>
            <p:cNvCxnSpPr>
              <a:stCxn id="26" idx="1"/>
              <a:endCxn id="34" idx="3"/>
            </p:cNvCxnSpPr>
            <p:nvPr/>
          </p:nvCxnSpPr>
          <p:spPr>
            <a:xfrm flipH="1">
              <a:off x="7188200" y="4216400"/>
              <a:ext cx="355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1EE83C6-7753-634F-8994-1F36A8D936EB}"/>
                </a:ext>
              </a:extLst>
            </p:cNvPr>
            <p:cNvGrpSpPr/>
            <p:nvPr/>
          </p:nvGrpSpPr>
          <p:grpSpPr>
            <a:xfrm>
              <a:off x="5664200" y="3505200"/>
              <a:ext cx="1524000" cy="1193800"/>
              <a:chOff x="5664200" y="3505200"/>
              <a:chExt cx="1524000" cy="1193800"/>
            </a:xfrm>
          </p:grpSpPr>
          <p:sp>
            <p:nvSpPr>
              <p:cNvPr id="34" name="Rectangle 33">
                <a:extLst>
                  <a:ext uri="{FF2B5EF4-FFF2-40B4-BE49-F238E27FC236}">
                    <a16:creationId xmlns:a16="http://schemas.microsoft.com/office/drawing/2014/main" id="{F78C71C4-2958-BE44-AE74-A1CF3CA0F837}"/>
                  </a:ext>
                </a:extLst>
              </p:cNvPr>
              <p:cNvSpPr/>
              <p:nvPr/>
            </p:nvSpPr>
            <p:spPr>
              <a:xfrm>
                <a:off x="5664200" y="3733800"/>
                <a:ext cx="1524000" cy="9652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update weights</a:t>
                </a:r>
              </a:p>
              <a:p>
                <a:pPr algn="ctr"/>
                <a:r>
                  <a:rPr lang="en-US" sz="1000" dirty="0">
                    <a:solidFill>
                      <a:schemeClr val="tx1"/>
                    </a:solidFill>
                    <a:latin typeface="Cambria Math" panose="02040503050406030204" pitchFamily="18" charset="0"/>
                    <a:ea typeface="Cambria Math" panose="02040503050406030204" pitchFamily="18" charset="0"/>
                    <a:cs typeface="Amazon Ember" panose="020B0603020204020204" pitchFamily="34" charset="0"/>
                  </a:rPr>
                  <a:t>W = W + 𝞭W</a:t>
                </a:r>
              </a:p>
            </p:txBody>
          </p:sp>
          <p:cxnSp>
            <p:nvCxnSpPr>
              <p:cNvPr id="40" name="Straight Arrow Connector 39">
                <a:extLst>
                  <a:ext uri="{FF2B5EF4-FFF2-40B4-BE49-F238E27FC236}">
                    <a16:creationId xmlns:a16="http://schemas.microsoft.com/office/drawing/2014/main" id="{8E5CFDD3-E9AA-F44C-A164-9BD6C4B7F28D}"/>
                  </a:ext>
                </a:extLst>
              </p:cNvPr>
              <p:cNvCxnSpPr>
                <a:stCxn id="34" idx="0"/>
              </p:cNvCxnSpPr>
              <p:nvPr/>
            </p:nvCxnSpPr>
            <p:spPr>
              <a:xfrm flipV="1">
                <a:off x="6426200" y="3505200"/>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2983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dissolve">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500"/>
                                        <p:tgtEl>
                                          <p:spTgt spid="4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94EB3-5D8A-5040-A56D-260959C98830}"/>
              </a:ext>
            </a:extLst>
          </p:cNvPr>
          <p:cNvSpPr>
            <a:spLocks noGrp="1"/>
          </p:cNvSpPr>
          <p:nvPr>
            <p:ph type="title"/>
          </p:nvPr>
        </p:nvSpPr>
        <p:spPr>
          <a:xfrm>
            <a:off x="609600" y="-15039"/>
            <a:ext cx="7886700" cy="994172"/>
          </a:xfrm>
        </p:spPr>
        <p:txBody>
          <a:bodyPr/>
          <a:lstStyle/>
          <a:p>
            <a:r>
              <a:rPr lang="en-US" dirty="0"/>
              <a:t>Optimization</a:t>
            </a:r>
          </a:p>
        </p:txBody>
      </p:sp>
      <p:sp>
        <p:nvSpPr>
          <p:cNvPr id="3" name="Content Placeholder 2">
            <a:extLst>
              <a:ext uri="{FF2B5EF4-FFF2-40B4-BE49-F238E27FC236}">
                <a16:creationId xmlns:a16="http://schemas.microsoft.com/office/drawing/2014/main" id="{6D4B7E4C-80CA-B247-9D70-51814F8C764C}"/>
              </a:ext>
            </a:extLst>
          </p:cNvPr>
          <p:cNvSpPr>
            <a:spLocks noGrp="1"/>
          </p:cNvSpPr>
          <p:nvPr>
            <p:ph idx="1"/>
          </p:nvPr>
        </p:nvSpPr>
        <p:spPr>
          <a:xfrm>
            <a:off x="609600" y="1047751"/>
            <a:ext cx="7886700" cy="1752600"/>
          </a:xfrm>
        </p:spPr>
        <p:txBody>
          <a:bodyPr>
            <a:normAutofit fontScale="92500" lnSpcReduction="10000"/>
          </a:bodyPr>
          <a:lstStyle/>
          <a:p>
            <a:pPr>
              <a:lnSpc>
                <a:spcPct val="150000"/>
              </a:lnSpc>
            </a:pPr>
            <a:r>
              <a:rPr lang="en-US" sz="2400" dirty="0"/>
              <a:t>find parameters that minimize the loss function</a:t>
            </a:r>
          </a:p>
          <a:p>
            <a:pPr>
              <a:lnSpc>
                <a:spcPct val="160000"/>
              </a:lnSpc>
            </a:pPr>
            <a:r>
              <a:rPr lang="en-US" sz="2400" b="1" dirty="0"/>
              <a:t>Gradient Descent: </a:t>
            </a:r>
            <a:r>
              <a:rPr lang="en-US" sz="2400" dirty="0"/>
              <a:t>Iteratively update parameters to get the most optimal value for the objective function</a:t>
            </a:r>
          </a:p>
          <a:p>
            <a:endParaRPr lang="en-US" dirty="0"/>
          </a:p>
        </p:txBody>
      </p:sp>
      <p:pic>
        <p:nvPicPr>
          <p:cNvPr id="4" name="Picture 3" descr="ttp://blog.datumbox.com/wp-content/uploads/2013/10/gradient-descent.png">
            <a:extLst>
              <a:ext uri="{FF2B5EF4-FFF2-40B4-BE49-F238E27FC236}">
                <a16:creationId xmlns:a16="http://schemas.microsoft.com/office/drawing/2014/main" id="{CF3A0AC1-466F-834C-BC78-EBB4C5D8A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842" y="2886853"/>
            <a:ext cx="3473116" cy="180819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587612245"/>
      </p:ext>
    </p:extLst>
  </p:cSld>
  <p:clrMapOvr>
    <a:masterClrMapping/>
  </p:clrMapOvr>
</p:sld>
</file>

<file path=ppt/theme/theme1.xml><?xml version="1.0" encoding="utf-8"?>
<a:theme xmlns:a="http://schemas.openxmlformats.org/drawingml/2006/main" name="Office Theme">
  <a:themeElements>
    <a:clrScheme name="NaveenTheme">
      <a:dk1>
        <a:srgbClr val="FEFFFF"/>
      </a:dk1>
      <a:lt1>
        <a:srgbClr val="2FB2EB"/>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veen'Template" id="{FDFC20E0-753C-8549-8850-E1879E41EDA5}" vid="{39C3B9EE-40E3-5F46-864F-C7B04F7BA9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{80DF11A7-2537-B146-BC12-11FFF5B75227}tf10001063</Template>
  <TotalTime>17503</TotalTime>
  <Words>5309</Words>
  <Application>Microsoft Macintosh PowerPoint</Application>
  <PresentationFormat>On-screen Show (16:9)</PresentationFormat>
  <Paragraphs>515</Paragraphs>
  <Slides>35</Slides>
  <Notes>29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Amazon Ember</vt:lpstr>
      <vt:lpstr>Amazon Ember Regular</vt:lpstr>
      <vt:lpstr>Arial</vt:lpstr>
      <vt:lpstr>Avenir Medium</vt:lpstr>
      <vt:lpstr>Calibri</vt:lpstr>
      <vt:lpstr>Cambria Math</vt:lpstr>
      <vt:lpstr>Courier New</vt:lpstr>
      <vt:lpstr>Mangal</vt:lpstr>
      <vt:lpstr>Source Code Pro</vt:lpstr>
      <vt:lpstr>Wingdings</vt:lpstr>
      <vt:lpstr>Office Theme</vt:lpstr>
      <vt:lpstr>PowerPoint Presentation</vt:lpstr>
      <vt:lpstr>PowerPoint Presentation</vt:lpstr>
      <vt:lpstr>Outline</vt:lpstr>
      <vt:lpstr>Deep Learning</vt:lpstr>
      <vt:lpstr>Deep Learning Training</vt:lpstr>
      <vt:lpstr>Deep Learning Inference</vt:lpstr>
      <vt:lpstr>Types of Learning</vt:lpstr>
      <vt:lpstr>Steps in Training</vt:lpstr>
      <vt:lpstr>Optimization</vt:lpstr>
      <vt:lpstr>Stochastic Gradient descent</vt:lpstr>
      <vt:lpstr>Overfitting/Underfitting</vt:lpstr>
      <vt:lpstr>Dropout</vt:lpstr>
      <vt:lpstr>Perceptron</vt:lpstr>
      <vt:lpstr>Perceptron</vt:lpstr>
      <vt:lpstr>Multi Layer Perceptron</vt:lpstr>
      <vt:lpstr>Activation/ Non Linearity</vt:lpstr>
      <vt:lpstr>Convolutional Neural Networks</vt:lpstr>
      <vt:lpstr>Convolutional layer</vt:lpstr>
      <vt:lpstr>Pooling</vt:lpstr>
      <vt:lpstr>Outline</vt:lpstr>
      <vt:lpstr>PowerPoint Presentation</vt:lpstr>
      <vt:lpstr>Why MXNet</vt:lpstr>
      <vt:lpstr>PowerPoint Presentation</vt:lpstr>
      <vt:lpstr>MXNet Gluon – Imperative &amp; Fast</vt:lpstr>
      <vt:lpstr>GluonCV: a Deep Learning Toolkit for Computer Vision https://gluon-cv.mxnet.io</vt:lpstr>
      <vt:lpstr>GluonCV: pre-trained models, help to choose</vt:lpstr>
      <vt:lpstr>GluonCV: example code</vt:lpstr>
      <vt:lpstr>Outline</vt:lpstr>
      <vt:lpstr>PowerPoint Presentation</vt:lpstr>
      <vt:lpstr>The Undifferentiated Heavy Lifting of  Model Serving</vt:lpstr>
      <vt:lpstr>PowerPoint Presentation</vt:lpstr>
      <vt:lpstr>PowerPoint Presentation</vt:lpstr>
      <vt:lpstr>Apache MXNet Social</vt:lpstr>
      <vt:lpstr>Resources/References</vt:lpstr>
      <vt:lpstr>Thank You wamy@amazon.com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Distributed Deep Learning Inference using Apache MXNet* and Apache Spark</dc:title>
  <dc:creator>Microsoft Office User</dc:creator>
  <cp:lastModifiedBy>Microsoft Office User</cp:lastModifiedBy>
  <cp:revision>1448</cp:revision>
  <cp:lastPrinted>2018-09-20T19:23:50Z</cp:lastPrinted>
  <dcterms:created xsi:type="dcterms:W3CDTF">2018-05-30T21:21:51Z</dcterms:created>
  <dcterms:modified xsi:type="dcterms:W3CDTF">2018-11-01T06:21:51Z</dcterms:modified>
</cp:coreProperties>
</file>